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  <p:sldMasterId id="2147483685" r:id="rId3"/>
  </p:sldMasterIdLst>
  <p:notesMasterIdLst>
    <p:notesMasterId r:id="rId32"/>
  </p:notesMasterIdLst>
  <p:sldIdLst>
    <p:sldId id="308" r:id="rId4"/>
    <p:sldId id="301" r:id="rId5"/>
    <p:sldId id="296" r:id="rId6"/>
    <p:sldId id="260" r:id="rId7"/>
    <p:sldId id="276" r:id="rId8"/>
    <p:sldId id="264" r:id="rId9"/>
    <p:sldId id="306" r:id="rId10"/>
    <p:sldId id="262" r:id="rId11"/>
    <p:sldId id="307" r:id="rId12"/>
    <p:sldId id="302" r:id="rId13"/>
    <p:sldId id="298" r:id="rId14"/>
    <p:sldId id="303" r:id="rId15"/>
    <p:sldId id="304" r:id="rId16"/>
    <p:sldId id="289" r:id="rId17"/>
    <p:sldId id="267" r:id="rId18"/>
    <p:sldId id="290" r:id="rId19"/>
    <p:sldId id="266" r:id="rId20"/>
    <p:sldId id="283" r:id="rId21"/>
    <p:sldId id="284" r:id="rId22"/>
    <p:sldId id="271" r:id="rId23"/>
    <p:sldId id="294" r:id="rId24"/>
    <p:sldId id="287" r:id="rId25"/>
    <p:sldId id="295" r:id="rId26"/>
    <p:sldId id="285" r:id="rId27"/>
    <p:sldId id="286" r:id="rId28"/>
    <p:sldId id="305" r:id="rId29"/>
    <p:sldId id="299" r:id="rId30"/>
    <p:sldId id="309" r:id="rId3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/>
    <p:restoredTop sz="92096" autoAdjust="0"/>
  </p:normalViewPr>
  <p:slideViewPr>
    <p:cSldViewPr>
      <p:cViewPr>
        <p:scale>
          <a:sx n="93" d="100"/>
          <a:sy n="93" d="100"/>
        </p:scale>
        <p:origin x="2072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846F8E-6DCA-4449-9FF7-AB01977F45BA}" type="doc">
      <dgm:prSet loTypeId="urn:microsoft.com/office/officeart/2005/8/layout/cycle8" loCatId="cycle" qsTypeId="urn:microsoft.com/office/officeart/2005/8/quickstyle/simple1#1" qsCatId="simple" csTypeId="urn:microsoft.com/office/officeart/2005/8/colors/colorful1#1" csCatId="colorful" phldr="1"/>
      <dgm:spPr/>
    </dgm:pt>
    <dgm:pt modelId="{3E7EE39A-C227-400A-97CF-A4DC4264496C}">
      <dgm:prSet phldrT="[Testo]" custT="1"/>
      <dgm:spPr/>
      <dgm:t>
        <a:bodyPr/>
        <a:lstStyle/>
        <a:p>
          <a:r>
            <a:rPr lang="it-IT" sz="950" b="1" dirty="0">
              <a:solidFill>
                <a:srgbClr val="002060"/>
              </a:solidFill>
              <a:latin typeface="+mn-lt"/>
              <a:cs typeface="Arial" pitchFamily="34" charset="0"/>
            </a:rPr>
            <a:t>involvement</a:t>
          </a:r>
        </a:p>
      </dgm:t>
    </dgm:pt>
    <dgm:pt modelId="{8192C304-A431-43F5-96DE-3AD4970C476F}" type="parTrans" cxnId="{027064F0-5757-4A39-A551-EC2CC50AFC48}">
      <dgm:prSet/>
      <dgm:spPr/>
      <dgm:t>
        <a:bodyPr/>
        <a:lstStyle/>
        <a:p>
          <a:endParaRPr lang="it-IT"/>
        </a:p>
      </dgm:t>
    </dgm:pt>
    <dgm:pt modelId="{E0DDD1C1-97BD-4CFE-9647-4E65BB3DFEFA}" type="sibTrans" cxnId="{027064F0-5757-4A39-A551-EC2CC50AFC48}">
      <dgm:prSet/>
      <dgm:spPr/>
      <dgm:t>
        <a:bodyPr/>
        <a:lstStyle/>
        <a:p>
          <a:endParaRPr lang="it-IT"/>
        </a:p>
      </dgm:t>
    </dgm:pt>
    <dgm:pt modelId="{70CCA033-2785-4994-A664-D0374AB6FE55}">
      <dgm:prSet phldrT="[Testo]" custT="1"/>
      <dgm:spPr/>
      <dgm:t>
        <a:bodyPr/>
        <a:lstStyle/>
        <a:p>
          <a:r>
            <a:rPr lang="it-IT" sz="950" b="1" dirty="0">
              <a:solidFill>
                <a:srgbClr val="002060"/>
              </a:solidFill>
              <a:latin typeface="+mn-lt"/>
              <a:cs typeface="Arial" pitchFamily="34" charset="0"/>
            </a:rPr>
            <a:t>evidence</a:t>
          </a:r>
        </a:p>
      </dgm:t>
    </dgm:pt>
    <dgm:pt modelId="{5754EB69-BD0C-490E-B117-BDB7D1362D31}" type="parTrans" cxnId="{62B81FCA-7F3D-4CB3-9322-1572CA5BC1DD}">
      <dgm:prSet/>
      <dgm:spPr/>
      <dgm:t>
        <a:bodyPr/>
        <a:lstStyle/>
        <a:p>
          <a:endParaRPr lang="it-IT"/>
        </a:p>
      </dgm:t>
    </dgm:pt>
    <dgm:pt modelId="{C74697D3-3047-45D3-966D-FC3EFA73B7B2}" type="sibTrans" cxnId="{62B81FCA-7F3D-4CB3-9322-1572CA5BC1DD}">
      <dgm:prSet/>
      <dgm:spPr/>
      <dgm:t>
        <a:bodyPr/>
        <a:lstStyle/>
        <a:p>
          <a:endParaRPr lang="it-IT"/>
        </a:p>
      </dgm:t>
    </dgm:pt>
    <dgm:pt modelId="{A1117E12-D8BF-42BC-948B-742CFB69B4A0}">
      <dgm:prSet phldrT="[Testo]" custT="1"/>
      <dgm:spPr/>
      <dgm:t>
        <a:bodyPr/>
        <a:lstStyle/>
        <a:p>
          <a:r>
            <a:rPr lang="it-IT" sz="950" b="1" dirty="0">
              <a:solidFill>
                <a:srgbClr val="002060"/>
              </a:solidFill>
              <a:latin typeface="+mn-lt"/>
              <a:cs typeface="Arial" pitchFamily="34" charset="0"/>
            </a:rPr>
            <a:t>explanations</a:t>
          </a:r>
        </a:p>
      </dgm:t>
    </dgm:pt>
    <dgm:pt modelId="{F94BEFB6-B877-48EF-9224-0E65258FBEE7}" type="parTrans" cxnId="{2FF45906-E456-4987-A73D-B63F8E586E22}">
      <dgm:prSet/>
      <dgm:spPr/>
      <dgm:t>
        <a:bodyPr/>
        <a:lstStyle/>
        <a:p>
          <a:endParaRPr lang="it-IT"/>
        </a:p>
      </dgm:t>
    </dgm:pt>
    <dgm:pt modelId="{7B8755F0-C93A-47EB-853D-9BE2D218560F}" type="sibTrans" cxnId="{2FF45906-E456-4987-A73D-B63F8E586E22}">
      <dgm:prSet/>
      <dgm:spPr/>
      <dgm:t>
        <a:bodyPr/>
        <a:lstStyle/>
        <a:p>
          <a:endParaRPr lang="it-IT"/>
        </a:p>
      </dgm:t>
    </dgm:pt>
    <dgm:pt modelId="{9F0CFD6A-2F1F-4075-875B-5302731D199D}">
      <dgm:prSet phldrT="[Testo]" custT="1"/>
      <dgm:spPr/>
      <dgm:t>
        <a:bodyPr/>
        <a:lstStyle/>
        <a:p>
          <a:r>
            <a:rPr lang="it-IT" sz="950" b="1" dirty="0">
              <a:solidFill>
                <a:srgbClr val="002060"/>
              </a:solidFill>
              <a:latin typeface="+mn-lt"/>
              <a:cs typeface="Arial" pitchFamily="34" charset="0"/>
            </a:rPr>
            <a:t>communication</a:t>
          </a:r>
        </a:p>
      </dgm:t>
    </dgm:pt>
    <dgm:pt modelId="{5687D7F4-C9AE-4C20-9E0B-D94C4315D4AE}" type="parTrans" cxnId="{86A9BC00-D733-4983-AE42-8EE0006FDB2C}">
      <dgm:prSet/>
      <dgm:spPr/>
      <dgm:t>
        <a:bodyPr/>
        <a:lstStyle/>
        <a:p>
          <a:endParaRPr lang="it-IT"/>
        </a:p>
      </dgm:t>
    </dgm:pt>
    <dgm:pt modelId="{7EE993EB-7DCE-4F9B-A0DB-3EC8645CA71B}" type="sibTrans" cxnId="{86A9BC00-D733-4983-AE42-8EE0006FDB2C}">
      <dgm:prSet/>
      <dgm:spPr/>
      <dgm:t>
        <a:bodyPr/>
        <a:lstStyle/>
        <a:p>
          <a:endParaRPr lang="it-IT"/>
        </a:p>
      </dgm:t>
    </dgm:pt>
    <dgm:pt modelId="{82965A92-AB75-4559-A395-E4BE5020D7E1}">
      <dgm:prSet phldrT="[Testo]" custT="1"/>
      <dgm:spPr/>
      <dgm:t>
        <a:bodyPr/>
        <a:lstStyle/>
        <a:p>
          <a:r>
            <a:rPr lang="it-IT" sz="950" b="1" dirty="0">
              <a:solidFill>
                <a:srgbClr val="002060"/>
              </a:solidFill>
              <a:latin typeface="+mn-lt"/>
              <a:cs typeface="Arial" pitchFamily="34" charset="0"/>
            </a:rPr>
            <a:t>evaluation</a:t>
          </a:r>
        </a:p>
      </dgm:t>
    </dgm:pt>
    <dgm:pt modelId="{CD7E2581-A64E-4B22-92AD-9493E7B628D1}" type="sibTrans" cxnId="{1E90A9DB-810C-4856-BCD3-D679506D62B1}">
      <dgm:prSet/>
      <dgm:spPr/>
      <dgm:t>
        <a:bodyPr/>
        <a:lstStyle/>
        <a:p>
          <a:endParaRPr lang="it-IT"/>
        </a:p>
      </dgm:t>
    </dgm:pt>
    <dgm:pt modelId="{73257183-9589-434C-8219-7D5E0CC5CB74}" type="parTrans" cxnId="{1E90A9DB-810C-4856-BCD3-D679506D62B1}">
      <dgm:prSet/>
      <dgm:spPr/>
      <dgm:t>
        <a:bodyPr/>
        <a:lstStyle/>
        <a:p>
          <a:endParaRPr lang="it-IT"/>
        </a:p>
      </dgm:t>
    </dgm:pt>
    <dgm:pt modelId="{A2C8412F-96E3-452B-B610-D8D6AE6CA5F2}" type="pres">
      <dgm:prSet presAssocID="{BB846F8E-6DCA-4449-9FF7-AB01977F45BA}" presName="compositeShape" presStyleCnt="0">
        <dgm:presLayoutVars>
          <dgm:chMax val="7"/>
          <dgm:dir/>
          <dgm:resizeHandles val="exact"/>
        </dgm:presLayoutVars>
      </dgm:prSet>
      <dgm:spPr/>
    </dgm:pt>
    <dgm:pt modelId="{DF407DC8-A861-4D50-AF15-AA24FE2D7DC3}" type="pres">
      <dgm:prSet presAssocID="{BB846F8E-6DCA-4449-9FF7-AB01977F45BA}" presName="wedge1" presStyleLbl="node1" presStyleIdx="0" presStyleCnt="5" custScaleX="110119" custScaleY="102833"/>
      <dgm:spPr/>
    </dgm:pt>
    <dgm:pt modelId="{491394F9-5210-4642-92A6-D9FDC78A718B}" type="pres">
      <dgm:prSet presAssocID="{BB846F8E-6DCA-4449-9FF7-AB01977F45BA}" presName="dummy1a" presStyleCnt="0"/>
      <dgm:spPr/>
    </dgm:pt>
    <dgm:pt modelId="{9202F89B-5FE0-4157-A36A-CE64C93140EF}" type="pres">
      <dgm:prSet presAssocID="{BB846F8E-6DCA-4449-9FF7-AB01977F45BA}" presName="dummy1b" presStyleCnt="0"/>
      <dgm:spPr/>
    </dgm:pt>
    <dgm:pt modelId="{5AB8D984-F5A7-4BF7-BF73-7A098CEC49C7}" type="pres">
      <dgm:prSet presAssocID="{BB846F8E-6DCA-4449-9FF7-AB01977F45BA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85C9621F-DD65-46AB-A63D-78FFC55B3730}" type="pres">
      <dgm:prSet presAssocID="{BB846F8E-6DCA-4449-9FF7-AB01977F45BA}" presName="wedge2" presStyleLbl="node1" presStyleIdx="1" presStyleCnt="5" custScaleX="106453" custScaleY="105917"/>
      <dgm:spPr/>
    </dgm:pt>
    <dgm:pt modelId="{0A4EBCFB-48B8-4C20-86B4-67A8E26C84F9}" type="pres">
      <dgm:prSet presAssocID="{BB846F8E-6DCA-4449-9FF7-AB01977F45BA}" presName="dummy2a" presStyleCnt="0"/>
      <dgm:spPr/>
    </dgm:pt>
    <dgm:pt modelId="{C06E40EF-A301-46C3-9761-0263D6F7CEFA}" type="pres">
      <dgm:prSet presAssocID="{BB846F8E-6DCA-4449-9FF7-AB01977F45BA}" presName="dummy2b" presStyleCnt="0"/>
      <dgm:spPr/>
    </dgm:pt>
    <dgm:pt modelId="{635F39F7-487C-4BDB-B251-51CBDC67E0E2}" type="pres">
      <dgm:prSet presAssocID="{BB846F8E-6DCA-4449-9FF7-AB01977F45BA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59649BD4-0658-418E-B15A-0BA35907EE63}" type="pres">
      <dgm:prSet presAssocID="{BB846F8E-6DCA-4449-9FF7-AB01977F45BA}" presName="wedge3" presStyleLbl="node1" presStyleIdx="2" presStyleCnt="5" custScaleX="105640" custScaleY="109410"/>
      <dgm:spPr/>
    </dgm:pt>
    <dgm:pt modelId="{1B23928A-BB70-4B42-A929-82350CC1D3CE}" type="pres">
      <dgm:prSet presAssocID="{BB846F8E-6DCA-4449-9FF7-AB01977F45BA}" presName="dummy3a" presStyleCnt="0"/>
      <dgm:spPr/>
    </dgm:pt>
    <dgm:pt modelId="{6C8CDC41-121D-4B3B-A26D-0DFA04FE62EC}" type="pres">
      <dgm:prSet presAssocID="{BB846F8E-6DCA-4449-9FF7-AB01977F45BA}" presName="dummy3b" presStyleCnt="0"/>
      <dgm:spPr/>
    </dgm:pt>
    <dgm:pt modelId="{8DE244AC-2EE9-460F-A601-F919A0A69A9C}" type="pres">
      <dgm:prSet presAssocID="{BB846F8E-6DCA-4449-9FF7-AB01977F45BA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4CAB5DAE-D4FC-4185-8782-EBCEA269D797}" type="pres">
      <dgm:prSet presAssocID="{BB846F8E-6DCA-4449-9FF7-AB01977F45BA}" presName="wedge4" presStyleLbl="node1" presStyleIdx="3" presStyleCnt="5" custScaleX="105640" custScaleY="109410"/>
      <dgm:spPr/>
    </dgm:pt>
    <dgm:pt modelId="{8FF5E6AA-3C48-4E28-BF88-86132DD91924}" type="pres">
      <dgm:prSet presAssocID="{BB846F8E-6DCA-4449-9FF7-AB01977F45BA}" presName="dummy4a" presStyleCnt="0"/>
      <dgm:spPr/>
    </dgm:pt>
    <dgm:pt modelId="{195CE56E-4B97-4274-93DB-D58669BA569C}" type="pres">
      <dgm:prSet presAssocID="{BB846F8E-6DCA-4449-9FF7-AB01977F45BA}" presName="dummy4b" presStyleCnt="0"/>
      <dgm:spPr/>
    </dgm:pt>
    <dgm:pt modelId="{F47CE7AB-3CD8-4834-9E8A-59DB73CE7735}" type="pres">
      <dgm:prSet presAssocID="{BB846F8E-6DCA-4449-9FF7-AB01977F45BA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B5B87FF9-FB76-4A43-B4E4-D55CAB1DE25D}" type="pres">
      <dgm:prSet presAssocID="{BB846F8E-6DCA-4449-9FF7-AB01977F45BA}" presName="wedge5" presStyleLbl="node1" presStyleIdx="4" presStyleCnt="5" custScaleX="105640" custScaleY="109410"/>
      <dgm:spPr/>
    </dgm:pt>
    <dgm:pt modelId="{4698AA0D-1878-467A-BDE4-317C2AE2EDA2}" type="pres">
      <dgm:prSet presAssocID="{BB846F8E-6DCA-4449-9FF7-AB01977F45BA}" presName="dummy5a" presStyleCnt="0"/>
      <dgm:spPr/>
    </dgm:pt>
    <dgm:pt modelId="{C2F83DC1-9B1D-4E5B-A1DF-AC3C0C3A4A5E}" type="pres">
      <dgm:prSet presAssocID="{BB846F8E-6DCA-4449-9FF7-AB01977F45BA}" presName="dummy5b" presStyleCnt="0"/>
      <dgm:spPr/>
    </dgm:pt>
    <dgm:pt modelId="{FFD604AE-5255-4A43-A2D5-9F2B6A36FC29}" type="pres">
      <dgm:prSet presAssocID="{BB846F8E-6DCA-4449-9FF7-AB01977F45BA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DAC899B5-B1DB-4437-997F-57FDC7C479CE}" type="pres">
      <dgm:prSet presAssocID="{E0DDD1C1-97BD-4CFE-9647-4E65BB3DFEFA}" presName="arrowWedge1" presStyleLbl="fgSibTrans2D1" presStyleIdx="0" presStyleCnt="5" custScaleX="102170" custScaleY="102059"/>
      <dgm:spPr/>
    </dgm:pt>
    <dgm:pt modelId="{BBB39230-0D52-4534-94E0-5A53B9278C8E}" type="pres">
      <dgm:prSet presAssocID="{C74697D3-3047-45D3-966D-FC3EFA73B7B2}" presName="arrowWedge2" presStyleLbl="fgSibTrans2D1" presStyleIdx="1" presStyleCnt="5"/>
      <dgm:spPr/>
    </dgm:pt>
    <dgm:pt modelId="{B15C49BC-59BC-47FF-86AA-65A4D5514DCE}" type="pres">
      <dgm:prSet presAssocID="{7B8755F0-C93A-47EB-853D-9BE2D218560F}" presName="arrowWedge3" presStyleLbl="fgSibTrans2D1" presStyleIdx="2" presStyleCnt="5" custScaleX="120242"/>
      <dgm:spPr/>
    </dgm:pt>
    <dgm:pt modelId="{14159C1F-64B1-4D21-9310-1D41E343CB91}" type="pres">
      <dgm:prSet presAssocID="{CD7E2581-A64E-4B22-92AD-9493E7B628D1}" presName="arrowWedge4" presStyleLbl="fgSibTrans2D1" presStyleIdx="3" presStyleCnt="5"/>
      <dgm:spPr/>
    </dgm:pt>
    <dgm:pt modelId="{3047A7A4-ED63-4AD0-8279-2D7DCE96BA37}" type="pres">
      <dgm:prSet presAssocID="{7EE993EB-7DCE-4F9B-A0DB-3EC8645CA71B}" presName="arrowWedge5" presStyleLbl="fgSibTrans2D1" presStyleIdx="4" presStyleCnt="5"/>
      <dgm:spPr/>
    </dgm:pt>
  </dgm:ptLst>
  <dgm:cxnLst>
    <dgm:cxn modelId="{86A9BC00-D733-4983-AE42-8EE0006FDB2C}" srcId="{BB846F8E-6DCA-4449-9FF7-AB01977F45BA}" destId="{9F0CFD6A-2F1F-4075-875B-5302731D199D}" srcOrd="4" destOrd="0" parTransId="{5687D7F4-C9AE-4C20-9E0B-D94C4315D4AE}" sibTransId="{7EE993EB-7DCE-4F9B-A0DB-3EC8645CA71B}"/>
    <dgm:cxn modelId="{2FF45906-E456-4987-A73D-B63F8E586E22}" srcId="{BB846F8E-6DCA-4449-9FF7-AB01977F45BA}" destId="{A1117E12-D8BF-42BC-948B-742CFB69B4A0}" srcOrd="2" destOrd="0" parTransId="{F94BEFB6-B877-48EF-9224-0E65258FBEE7}" sibTransId="{7B8755F0-C93A-47EB-853D-9BE2D218560F}"/>
    <dgm:cxn modelId="{80510807-FB98-4FFE-8FCE-2BCC80F28805}" type="presOf" srcId="{9F0CFD6A-2F1F-4075-875B-5302731D199D}" destId="{B5B87FF9-FB76-4A43-B4E4-D55CAB1DE25D}" srcOrd="0" destOrd="0" presId="urn:microsoft.com/office/officeart/2005/8/layout/cycle8"/>
    <dgm:cxn modelId="{1C2BAB12-5BA6-4E24-8DB5-AF34FDBF53BA}" type="presOf" srcId="{A1117E12-D8BF-42BC-948B-742CFB69B4A0}" destId="{59649BD4-0658-418E-B15A-0BA35907EE63}" srcOrd="0" destOrd="0" presId="urn:microsoft.com/office/officeart/2005/8/layout/cycle8"/>
    <dgm:cxn modelId="{B8D67B16-D573-4C17-B393-1567151641C5}" type="presOf" srcId="{A1117E12-D8BF-42BC-948B-742CFB69B4A0}" destId="{8DE244AC-2EE9-460F-A601-F919A0A69A9C}" srcOrd="1" destOrd="0" presId="urn:microsoft.com/office/officeart/2005/8/layout/cycle8"/>
    <dgm:cxn modelId="{892C5436-5D32-4274-BB42-F6DFFE7EC86E}" type="presOf" srcId="{70CCA033-2785-4994-A664-D0374AB6FE55}" destId="{85C9621F-DD65-46AB-A63D-78FFC55B3730}" srcOrd="0" destOrd="0" presId="urn:microsoft.com/office/officeart/2005/8/layout/cycle8"/>
    <dgm:cxn modelId="{9E7F5537-1655-4440-A9D4-DAB2068F4ACA}" type="presOf" srcId="{9F0CFD6A-2F1F-4075-875B-5302731D199D}" destId="{FFD604AE-5255-4A43-A2D5-9F2B6A36FC29}" srcOrd="1" destOrd="0" presId="urn:microsoft.com/office/officeart/2005/8/layout/cycle8"/>
    <dgm:cxn modelId="{18432538-E7A4-432E-81DE-A74CBCB3ABC8}" type="presOf" srcId="{3E7EE39A-C227-400A-97CF-A4DC4264496C}" destId="{5AB8D984-F5A7-4BF7-BF73-7A098CEC49C7}" srcOrd="1" destOrd="0" presId="urn:microsoft.com/office/officeart/2005/8/layout/cycle8"/>
    <dgm:cxn modelId="{0276975C-D047-445B-8EEA-C981CC366F0D}" type="presOf" srcId="{3E7EE39A-C227-400A-97CF-A4DC4264496C}" destId="{DF407DC8-A861-4D50-AF15-AA24FE2D7DC3}" srcOrd="0" destOrd="0" presId="urn:microsoft.com/office/officeart/2005/8/layout/cycle8"/>
    <dgm:cxn modelId="{959AE25C-404D-4B7B-8984-B8702558346D}" type="presOf" srcId="{BB846F8E-6DCA-4449-9FF7-AB01977F45BA}" destId="{A2C8412F-96E3-452B-B610-D8D6AE6CA5F2}" srcOrd="0" destOrd="0" presId="urn:microsoft.com/office/officeart/2005/8/layout/cycle8"/>
    <dgm:cxn modelId="{88A22267-6FFF-49FD-9A12-830079A3B52C}" type="presOf" srcId="{82965A92-AB75-4559-A395-E4BE5020D7E1}" destId="{F47CE7AB-3CD8-4834-9E8A-59DB73CE7735}" srcOrd="1" destOrd="0" presId="urn:microsoft.com/office/officeart/2005/8/layout/cycle8"/>
    <dgm:cxn modelId="{F9612594-49CC-4D65-AE34-CB6E535DE15A}" type="presOf" srcId="{82965A92-AB75-4559-A395-E4BE5020D7E1}" destId="{4CAB5DAE-D4FC-4185-8782-EBCEA269D797}" srcOrd="0" destOrd="0" presId="urn:microsoft.com/office/officeart/2005/8/layout/cycle8"/>
    <dgm:cxn modelId="{62B81FCA-7F3D-4CB3-9322-1572CA5BC1DD}" srcId="{BB846F8E-6DCA-4449-9FF7-AB01977F45BA}" destId="{70CCA033-2785-4994-A664-D0374AB6FE55}" srcOrd="1" destOrd="0" parTransId="{5754EB69-BD0C-490E-B117-BDB7D1362D31}" sibTransId="{C74697D3-3047-45D3-966D-FC3EFA73B7B2}"/>
    <dgm:cxn modelId="{1E90A9DB-810C-4856-BCD3-D679506D62B1}" srcId="{BB846F8E-6DCA-4449-9FF7-AB01977F45BA}" destId="{82965A92-AB75-4559-A395-E4BE5020D7E1}" srcOrd="3" destOrd="0" parTransId="{73257183-9589-434C-8219-7D5E0CC5CB74}" sibTransId="{CD7E2581-A64E-4B22-92AD-9493E7B628D1}"/>
    <dgm:cxn modelId="{4FDBCBE4-0AD0-4F0D-9051-3A5DAC6BB311}" type="presOf" srcId="{70CCA033-2785-4994-A664-D0374AB6FE55}" destId="{635F39F7-487C-4BDB-B251-51CBDC67E0E2}" srcOrd="1" destOrd="0" presId="urn:microsoft.com/office/officeart/2005/8/layout/cycle8"/>
    <dgm:cxn modelId="{027064F0-5757-4A39-A551-EC2CC50AFC48}" srcId="{BB846F8E-6DCA-4449-9FF7-AB01977F45BA}" destId="{3E7EE39A-C227-400A-97CF-A4DC4264496C}" srcOrd="0" destOrd="0" parTransId="{8192C304-A431-43F5-96DE-3AD4970C476F}" sibTransId="{E0DDD1C1-97BD-4CFE-9647-4E65BB3DFEFA}"/>
    <dgm:cxn modelId="{B698F8CF-6B9E-4930-8DCE-39A41F3C7D5B}" type="presParOf" srcId="{A2C8412F-96E3-452B-B610-D8D6AE6CA5F2}" destId="{DF407DC8-A861-4D50-AF15-AA24FE2D7DC3}" srcOrd="0" destOrd="0" presId="urn:microsoft.com/office/officeart/2005/8/layout/cycle8"/>
    <dgm:cxn modelId="{69FBB9D0-8C42-4ED9-93B5-D63ABBC18031}" type="presParOf" srcId="{A2C8412F-96E3-452B-B610-D8D6AE6CA5F2}" destId="{491394F9-5210-4642-92A6-D9FDC78A718B}" srcOrd="1" destOrd="0" presId="urn:microsoft.com/office/officeart/2005/8/layout/cycle8"/>
    <dgm:cxn modelId="{C4211F4B-C255-4FDA-83C1-2D335A125D9A}" type="presParOf" srcId="{A2C8412F-96E3-452B-B610-D8D6AE6CA5F2}" destId="{9202F89B-5FE0-4157-A36A-CE64C93140EF}" srcOrd="2" destOrd="0" presId="urn:microsoft.com/office/officeart/2005/8/layout/cycle8"/>
    <dgm:cxn modelId="{B38E9540-5841-461F-B489-B52B4F093586}" type="presParOf" srcId="{A2C8412F-96E3-452B-B610-D8D6AE6CA5F2}" destId="{5AB8D984-F5A7-4BF7-BF73-7A098CEC49C7}" srcOrd="3" destOrd="0" presId="urn:microsoft.com/office/officeart/2005/8/layout/cycle8"/>
    <dgm:cxn modelId="{5B4F0F21-995E-4B23-9F99-3B09BE980259}" type="presParOf" srcId="{A2C8412F-96E3-452B-B610-D8D6AE6CA5F2}" destId="{85C9621F-DD65-46AB-A63D-78FFC55B3730}" srcOrd="4" destOrd="0" presId="urn:microsoft.com/office/officeart/2005/8/layout/cycle8"/>
    <dgm:cxn modelId="{B7E0C698-A4BD-46EC-B2B8-DC07E3C34437}" type="presParOf" srcId="{A2C8412F-96E3-452B-B610-D8D6AE6CA5F2}" destId="{0A4EBCFB-48B8-4C20-86B4-67A8E26C84F9}" srcOrd="5" destOrd="0" presId="urn:microsoft.com/office/officeart/2005/8/layout/cycle8"/>
    <dgm:cxn modelId="{0624134E-D870-400E-9F6B-A1883E2EE37E}" type="presParOf" srcId="{A2C8412F-96E3-452B-B610-D8D6AE6CA5F2}" destId="{C06E40EF-A301-46C3-9761-0263D6F7CEFA}" srcOrd="6" destOrd="0" presId="urn:microsoft.com/office/officeart/2005/8/layout/cycle8"/>
    <dgm:cxn modelId="{CD2849BC-648B-46A1-9BFB-4A74DC7C135F}" type="presParOf" srcId="{A2C8412F-96E3-452B-B610-D8D6AE6CA5F2}" destId="{635F39F7-487C-4BDB-B251-51CBDC67E0E2}" srcOrd="7" destOrd="0" presId="urn:microsoft.com/office/officeart/2005/8/layout/cycle8"/>
    <dgm:cxn modelId="{43805C2B-4925-426C-9509-D36641777577}" type="presParOf" srcId="{A2C8412F-96E3-452B-B610-D8D6AE6CA5F2}" destId="{59649BD4-0658-418E-B15A-0BA35907EE63}" srcOrd="8" destOrd="0" presId="urn:microsoft.com/office/officeart/2005/8/layout/cycle8"/>
    <dgm:cxn modelId="{6ABABE73-87F3-4B5A-AB9D-541C6ABC0631}" type="presParOf" srcId="{A2C8412F-96E3-452B-B610-D8D6AE6CA5F2}" destId="{1B23928A-BB70-4B42-A929-82350CC1D3CE}" srcOrd="9" destOrd="0" presId="urn:microsoft.com/office/officeart/2005/8/layout/cycle8"/>
    <dgm:cxn modelId="{2DF2D187-7D86-4281-8449-4485ADFD9301}" type="presParOf" srcId="{A2C8412F-96E3-452B-B610-D8D6AE6CA5F2}" destId="{6C8CDC41-121D-4B3B-A26D-0DFA04FE62EC}" srcOrd="10" destOrd="0" presId="urn:microsoft.com/office/officeart/2005/8/layout/cycle8"/>
    <dgm:cxn modelId="{E83FDACC-93FD-483F-B501-3EA93A4E8927}" type="presParOf" srcId="{A2C8412F-96E3-452B-B610-D8D6AE6CA5F2}" destId="{8DE244AC-2EE9-460F-A601-F919A0A69A9C}" srcOrd="11" destOrd="0" presId="urn:microsoft.com/office/officeart/2005/8/layout/cycle8"/>
    <dgm:cxn modelId="{B023FD60-F339-403F-B7B3-88AB77FC78F6}" type="presParOf" srcId="{A2C8412F-96E3-452B-B610-D8D6AE6CA5F2}" destId="{4CAB5DAE-D4FC-4185-8782-EBCEA269D797}" srcOrd="12" destOrd="0" presId="urn:microsoft.com/office/officeart/2005/8/layout/cycle8"/>
    <dgm:cxn modelId="{5279B429-7282-41DE-8C57-50A55BBD7D57}" type="presParOf" srcId="{A2C8412F-96E3-452B-B610-D8D6AE6CA5F2}" destId="{8FF5E6AA-3C48-4E28-BF88-86132DD91924}" srcOrd="13" destOrd="0" presId="urn:microsoft.com/office/officeart/2005/8/layout/cycle8"/>
    <dgm:cxn modelId="{A623F6EE-6803-4D81-8E7B-3C6D9D88D279}" type="presParOf" srcId="{A2C8412F-96E3-452B-B610-D8D6AE6CA5F2}" destId="{195CE56E-4B97-4274-93DB-D58669BA569C}" srcOrd="14" destOrd="0" presId="urn:microsoft.com/office/officeart/2005/8/layout/cycle8"/>
    <dgm:cxn modelId="{0DBB0061-4FB1-4C9D-B517-6A815CE73FD7}" type="presParOf" srcId="{A2C8412F-96E3-452B-B610-D8D6AE6CA5F2}" destId="{F47CE7AB-3CD8-4834-9E8A-59DB73CE7735}" srcOrd="15" destOrd="0" presId="urn:microsoft.com/office/officeart/2005/8/layout/cycle8"/>
    <dgm:cxn modelId="{685A3D3B-BCB8-48AC-A02B-3FAEA7306E53}" type="presParOf" srcId="{A2C8412F-96E3-452B-B610-D8D6AE6CA5F2}" destId="{B5B87FF9-FB76-4A43-B4E4-D55CAB1DE25D}" srcOrd="16" destOrd="0" presId="urn:microsoft.com/office/officeart/2005/8/layout/cycle8"/>
    <dgm:cxn modelId="{15C3EF99-84A1-4DAA-BA67-65EBDF90B14B}" type="presParOf" srcId="{A2C8412F-96E3-452B-B610-D8D6AE6CA5F2}" destId="{4698AA0D-1878-467A-BDE4-317C2AE2EDA2}" srcOrd="17" destOrd="0" presId="urn:microsoft.com/office/officeart/2005/8/layout/cycle8"/>
    <dgm:cxn modelId="{E584CC5B-E1C9-4FE4-9A80-E2D2E48A80CB}" type="presParOf" srcId="{A2C8412F-96E3-452B-B610-D8D6AE6CA5F2}" destId="{C2F83DC1-9B1D-4E5B-A1DF-AC3C0C3A4A5E}" srcOrd="18" destOrd="0" presId="urn:microsoft.com/office/officeart/2005/8/layout/cycle8"/>
    <dgm:cxn modelId="{F89C05F7-2057-4D13-9583-67A2487198ED}" type="presParOf" srcId="{A2C8412F-96E3-452B-B610-D8D6AE6CA5F2}" destId="{FFD604AE-5255-4A43-A2D5-9F2B6A36FC29}" srcOrd="19" destOrd="0" presId="urn:microsoft.com/office/officeart/2005/8/layout/cycle8"/>
    <dgm:cxn modelId="{A7660330-86A3-4102-91F1-8E7A614CD54F}" type="presParOf" srcId="{A2C8412F-96E3-452B-B610-D8D6AE6CA5F2}" destId="{DAC899B5-B1DB-4437-997F-57FDC7C479CE}" srcOrd="20" destOrd="0" presId="urn:microsoft.com/office/officeart/2005/8/layout/cycle8"/>
    <dgm:cxn modelId="{BAE64B77-C9A4-4C27-B78D-CEE188FB3028}" type="presParOf" srcId="{A2C8412F-96E3-452B-B610-D8D6AE6CA5F2}" destId="{BBB39230-0D52-4534-94E0-5A53B9278C8E}" srcOrd="21" destOrd="0" presId="urn:microsoft.com/office/officeart/2005/8/layout/cycle8"/>
    <dgm:cxn modelId="{53073138-9CA1-49FF-A103-21DCDA9E8505}" type="presParOf" srcId="{A2C8412F-96E3-452B-B610-D8D6AE6CA5F2}" destId="{B15C49BC-59BC-47FF-86AA-65A4D5514DCE}" srcOrd="22" destOrd="0" presId="urn:microsoft.com/office/officeart/2005/8/layout/cycle8"/>
    <dgm:cxn modelId="{991D25CE-3AA6-45DF-863B-404A08E4B390}" type="presParOf" srcId="{A2C8412F-96E3-452B-B610-D8D6AE6CA5F2}" destId="{14159C1F-64B1-4D21-9310-1D41E343CB91}" srcOrd="23" destOrd="0" presId="urn:microsoft.com/office/officeart/2005/8/layout/cycle8"/>
    <dgm:cxn modelId="{D64E4DDE-ED84-47DA-9AC4-0E939BFEA3B6}" type="presParOf" srcId="{A2C8412F-96E3-452B-B610-D8D6AE6CA5F2}" destId="{3047A7A4-ED63-4AD0-8279-2D7DCE96BA37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407DC8-A861-4D50-AF15-AA24FE2D7DC3}">
      <dsp:nvSpPr>
        <dsp:cNvPr id="0" name=""/>
        <dsp:cNvSpPr/>
      </dsp:nvSpPr>
      <dsp:spPr>
        <a:xfrm>
          <a:off x="377305" y="144020"/>
          <a:ext cx="2664294" cy="2488012"/>
        </a:xfrm>
        <a:prstGeom prst="pie">
          <a:avLst>
            <a:gd name="adj1" fmla="val 16200000"/>
            <a:gd name="adj2" fmla="val 2052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50" b="1" kern="1200" dirty="0">
              <a:solidFill>
                <a:srgbClr val="002060"/>
              </a:solidFill>
              <a:latin typeface="+mn-lt"/>
              <a:cs typeface="Arial" pitchFamily="34" charset="0"/>
            </a:rPr>
            <a:t>involvement</a:t>
          </a:r>
        </a:p>
      </dsp:txBody>
      <dsp:txXfrm>
        <a:off x="1767179" y="562243"/>
        <a:ext cx="856380" cy="533145"/>
      </dsp:txXfrm>
    </dsp:sp>
    <dsp:sp modelId="{85C9621F-DD65-46AB-A63D-78FFC55B3730}">
      <dsp:nvSpPr>
        <dsp:cNvPr id="0" name=""/>
        <dsp:cNvSpPr/>
      </dsp:nvSpPr>
      <dsp:spPr>
        <a:xfrm>
          <a:off x="442392" y="171230"/>
          <a:ext cx="2575597" cy="2562628"/>
        </a:xfrm>
        <a:prstGeom prst="pie">
          <a:avLst>
            <a:gd name="adj1" fmla="val 20520000"/>
            <a:gd name="adj2" fmla="val 324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50" b="1" kern="1200" dirty="0">
              <a:solidFill>
                <a:srgbClr val="002060"/>
              </a:solidFill>
              <a:latin typeface="+mn-lt"/>
              <a:cs typeface="Arial" pitchFamily="34" charset="0"/>
            </a:rPr>
            <a:t>evidence</a:t>
          </a:r>
        </a:p>
      </dsp:txBody>
      <dsp:txXfrm>
        <a:off x="2101199" y="1342108"/>
        <a:ext cx="766546" cy="610149"/>
      </dsp:txXfrm>
    </dsp:sp>
    <dsp:sp modelId="{59649BD4-0658-418E-B15A-0BA35907EE63}">
      <dsp:nvSpPr>
        <dsp:cNvPr id="0" name=""/>
        <dsp:cNvSpPr/>
      </dsp:nvSpPr>
      <dsp:spPr>
        <a:xfrm>
          <a:off x="397501" y="168723"/>
          <a:ext cx="2555926" cy="2647140"/>
        </a:xfrm>
        <a:prstGeom prst="pie">
          <a:avLst>
            <a:gd name="adj1" fmla="val 3240000"/>
            <a:gd name="adj2" fmla="val 756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50" b="1" kern="1200" dirty="0">
              <a:solidFill>
                <a:srgbClr val="002060"/>
              </a:solidFill>
              <a:latin typeface="+mn-lt"/>
              <a:cs typeface="Arial" pitchFamily="34" charset="0"/>
            </a:rPr>
            <a:t>explanations</a:t>
          </a:r>
        </a:p>
      </dsp:txBody>
      <dsp:txXfrm>
        <a:off x="1310332" y="2028024"/>
        <a:ext cx="730264" cy="693298"/>
      </dsp:txXfrm>
    </dsp:sp>
    <dsp:sp modelId="{4CAB5DAE-D4FC-4185-8782-EBCEA269D797}">
      <dsp:nvSpPr>
        <dsp:cNvPr id="0" name=""/>
        <dsp:cNvSpPr/>
      </dsp:nvSpPr>
      <dsp:spPr>
        <a:xfrm>
          <a:off x="342775" y="128974"/>
          <a:ext cx="2555926" cy="2647140"/>
        </a:xfrm>
        <a:prstGeom prst="pie">
          <a:avLst>
            <a:gd name="adj1" fmla="val 7560000"/>
            <a:gd name="adj2" fmla="val 1188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50" b="1" kern="1200" dirty="0">
              <a:solidFill>
                <a:srgbClr val="002060"/>
              </a:solidFill>
              <a:latin typeface="+mn-lt"/>
              <a:cs typeface="Arial" pitchFamily="34" charset="0"/>
            </a:rPr>
            <a:t>evaluation</a:t>
          </a:r>
        </a:p>
      </dsp:txBody>
      <dsp:txXfrm>
        <a:off x="491871" y="1338466"/>
        <a:ext cx="760692" cy="630271"/>
      </dsp:txXfrm>
    </dsp:sp>
    <dsp:sp modelId="{B5B87FF9-FB76-4A43-B4E4-D55CAB1DE25D}">
      <dsp:nvSpPr>
        <dsp:cNvPr id="0" name=""/>
        <dsp:cNvSpPr/>
      </dsp:nvSpPr>
      <dsp:spPr>
        <a:xfrm>
          <a:off x="363513" y="64455"/>
          <a:ext cx="2555926" cy="2647140"/>
        </a:xfrm>
        <a:prstGeom prst="pie">
          <a:avLst>
            <a:gd name="adj1" fmla="val 11880000"/>
            <a:gd name="adj2" fmla="val 162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50" b="1" kern="1200" dirty="0">
              <a:solidFill>
                <a:srgbClr val="002060"/>
              </a:solidFill>
              <a:latin typeface="+mn-lt"/>
              <a:cs typeface="Arial" pitchFamily="34" charset="0"/>
            </a:rPr>
            <a:t>communication</a:t>
          </a:r>
        </a:p>
      </dsp:txBody>
      <dsp:txXfrm>
        <a:off x="764551" y="509427"/>
        <a:ext cx="821547" cy="567244"/>
      </dsp:txXfrm>
    </dsp:sp>
    <dsp:sp modelId="{DAC899B5-B1DB-4437-997F-57FDC7C479CE}">
      <dsp:nvSpPr>
        <dsp:cNvPr id="0" name=""/>
        <dsp:cNvSpPr/>
      </dsp:nvSpPr>
      <dsp:spPr>
        <a:xfrm>
          <a:off x="318320" y="-1"/>
          <a:ext cx="2778024" cy="2775006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B39230-0D52-4534-94E0-5A53B9278C8E}">
      <dsp:nvSpPr>
        <dsp:cNvPr id="0" name=""/>
        <dsp:cNvSpPr/>
      </dsp:nvSpPr>
      <dsp:spPr>
        <a:xfrm>
          <a:off x="369610" y="91885"/>
          <a:ext cx="2719022" cy="2719022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5C49BC-59BC-47FF-86AA-65A4D5514DCE}">
      <dsp:nvSpPr>
        <dsp:cNvPr id="0" name=""/>
        <dsp:cNvSpPr/>
      </dsp:nvSpPr>
      <dsp:spPr>
        <a:xfrm>
          <a:off x="39689" y="131029"/>
          <a:ext cx="3269406" cy="2719022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159C1F-64B1-4D21-9310-1D41E343CB91}">
      <dsp:nvSpPr>
        <dsp:cNvPr id="0" name=""/>
        <dsp:cNvSpPr/>
      </dsp:nvSpPr>
      <dsp:spPr>
        <a:xfrm>
          <a:off x="259988" y="91159"/>
          <a:ext cx="2719022" cy="2719022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47A7A4-ED63-4AD0-8279-2D7DCE96BA37}">
      <dsp:nvSpPr>
        <dsp:cNvPr id="0" name=""/>
        <dsp:cNvSpPr/>
      </dsp:nvSpPr>
      <dsp:spPr>
        <a:xfrm>
          <a:off x="281007" y="26661"/>
          <a:ext cx="2719022" cy="2719022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16959-EF5F-44A0-B184-B7A920AB20FB}" type="datetimeFigureOut">
              <a:rPr lang="it-IT" smtClean="0"/>
              <a:t>20/02/22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change styles of the scheme text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5A196-B6A0-4A25-A548-2DB2FE83A98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0763" y="317500"/>
            <a:ext cx="4826000" cy="36195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00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dirty="0"/>
          </a:p>
        </p:txBody>
      </p:sp>
      <p:sp>
        <p:nvSpPr>
          <p:cNvPr id="297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711D26-F8C9-41D2-A485-C305F318F890}" type="slidenum">
              <a:rPr lang="it-IT" smtClean="0"/>
              <a:t>21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t-IT" b="1" dirty="0"/>
              <a:t>Pre-knowledge</a:t>
            </a:r>
            <a:r>
              <a:rPr lang="it-IT" dirty="0"/>
              <a:t>: help </a:t>
            </a:r>
            <a:r>
              <a:rPr lang="it-IT" baseline="0" dirty="0"/>
              <a:t>connect what you know with what you want to discover</a:t>
            </a:r>
            <a:endParaRPr lang="it-IT" dirty="0"/>
          </a:p>
          <a:p>
            <a:pPr eaLnBrk="1" hangingPunct="1"/>
            <a:endParaRPr lang="it-IT" dirty="0"/>
          </a:p>
        </p:txBody>
      </p:sp>
      <p:sp>
        <p:nvSpPr>
          <p:cNvPr id="297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711D26-F8C9-41D2-A485-C305F318F890}" type="slidenum">
              <a:rPr lang="it-IT" smtClean="0"/>
              <a:t>22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dirty="0"/>
          </a:p>
        </p:txBody>
      </p:sp>
      <p:sp>
        <p:nvSpPr>
          <p:cNvPr id="297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711D26-F8C9-41D2-A485-C305F318F890}" type="slidenum">
              <a:rPr lang="it-IT" smtClean="0"/>
              <a:t>23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dirty="0"/>
          </a:p>
        </p:txBody>
      </p:sp>
      <p:sp>
        <p:nvSpPr>
          <p:cNvPr id="297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711D26-F8C9-41D2-A485-C305F318F890}" type="slidenum">
              <a:rPr lang="it-IT" smtClean="0"/>
              <a:t>24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t-IT" b="1" dirty="0"/>
              <a:t>Pre-knowledge</a:t>
            </a:r>
            <a:r>
              <a:rPr lang="it-IT" dirty="0"/>
              <a:t>: help </a:t>
            </a:r>
            <a:r>
              <a:rPr lang="it-IT" baseline="0" dirty="0"/>
              <a:t>connect what you know with what you want to discover</a:t>
            </a:r>
            <a:endParaRPr lang="it-IT" dirty="0"/>
          </a:p>
          <a:p>
            <a:pPr eaLnBrk="1" hangingPunct="1"/>
            <a:r>
              <a:rPr lang="it-IT" dirty="0" err="1"/>
              <a:t>Awareness </a:t>
            </a:r>
            <a:r>
              <a:rPr lang="it-IT" dirty="0"/>
              <a:t>of what we know helps </a:t>
            </a:r>
            <a:r>
              <a:rPr lang="it-IT" baseline="0" dirty="0"/>
              <a:t>clarify what we don't know and what we want to discover KWL Tables</a:t>
            </a:r>
            <a:endParaRPr lang="it-IT" dirty="0"/>
          </a:p>
        </p:txBody>
      </p:sp>
      <p:sp>
        <p:nvSpPr>
          <p:cNvPr id="297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711D26-F8C9-41D2-A485-C305F318F890}" type="slidenum">
              <a:rPr lang="it-IT" smtClean="0"/>
              <a:t>25</a:t>
            </a:fld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t-IT" baseline="0" dirty="0"/>
              <a:t>Good investigable questions are interesting</a:t>
            </a:r>
          </a:p>
          <a:p>
            <a:pPr eaLnBrk="1" hangingPunct="1"/>
            <a:r>
              <a:rPr lang="it-IT" baseline="0" dirty="0"/>
              <a:t>Good investigable questions are those for which the answers are not already known</a:t>
            </a:r>
          </a:p>
          <a:p>
            <a:pPr eaLnBrk="1" hangingPunct="1"/>
            <a:r>
              <a:rPr lang="it-IT" baseline="0" dirty="0"/>
              <a:t>Good investigable questions are those that lead to drafting an action plan to plan actions (a plan of what I need to do to answer the question, which includes the evidence to be gathered)</a:t>
            </a:r>
          </a:p>
          <a:p>
            <a:pPr eaLnBrk="1" hangingPunct="1"/>
            <a:r>
              <a:rPr lang="it-IT" baseline="0" dirty="0"/>
              <a:t>Good investigable questions are those that can be answered through the available materials</a:t>
            </a:r>
          </a:p>
          <a:p>
            <a:pPr eaLnBrk="1" hangingPunct="1"/>
            <a:r>
              <a:rPr lang="it-IT" baseline="0" dirty="0"/>
              <a:t>Good investigable questions are those that can be answered within a reasonable amount of time</a:t>
            </a:r>
            <a:endParaRPr lang="it-IT" dirty="0"/>
          </a:p>
        </p:txBody>
      </p:sp>
      <p:sp>
        <p:nvSpPr>
          <p:cNvPr id="297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711D26-F8C9-41D2-A485-C305F318F890}" type="slidenum">
              <a:rPr lang="it-IT" smtClean="0"/>
              <a:t>27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https://issuu.com/chiarameow/docs/issuu_chiarafuca_stefanogioda</a:t>
            </a:r>
          </a:p>
          <a:p>
            <a:r>
              <a:rPr lang="it-IT" dirty="0"/>
              <a:t>https://slideplayer.com/slide/8793540/</a:t>
            </a:r>
          </a:p>
          <a:p>
            <a:endParaRPr lang="en-US" sz="1200" i="1" dirty="0"/>
          </a:p>
          <a:p>
            <a:r>
              <a:rPr lang="en-US" sz="1200" i="1" dirty="0"/>
              <a:t>If I had an hour to solve a problem and my life depended on it, I would use the first 55 minutes to formulate the right question because as soon as I have identified the right question I can solve the problem in less than five minutes. </a:t>
            </a:r>
            <a:r>
              <a:rPr lang="en-US" sz="1200" i="1" baseline="0" dirty="0"/>
              <a:t>(</a:t>
            </a:r>
            <a:r>
              <a:rPr lang="it-IT" sz="1200" dirty="0"/>
              <a:t>Albert Einstein)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The art of raising challenging questions is easily as important as the art of giving clear answers. </a:t>
            </a:r>
            <a:r>
              <a:rPr lang="en-US" sz="1200" baseline="0" dirty="0"/>
              <a:t>(</a:t>
            </a:r>
            <a:r>
              <a:rPr lang="en-US" sz="1200" dirty="0"/>
              <a:t>Jerome Bruner)</a:t>
            </a:r>
            <a:endParaRPr lang="it-IT" sz="1200" i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it-IT" sz="1200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5A196-B6A0-4A25-A548-2DB2FE83A989}" type="slidenum">
              <a:rPr lang="it-IT" smtClean="0"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dirty="0"/>
          </a:p>
        </p:txBody>
      </p:sp>
      <p:sp>
        <p:nvSpPr>
          <p:cNvPr id="297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711D26-F8C9-41D2-A485-C305F318F890}" type="slidenum">
              <a:rPr lang="it-IT" smtClean="0"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t-IT" sz="1200" dirty="0">
                <a:solidFill>
                  <a:srgbClr val="FF0000"/>
                </a:solidFill>
                <a:ea typeface="SimSun" pitchFamily="2" charset="-122"/>
              </a:rPr>
              <a:t>Which can be </a:t>
            </a:r>
            <a:r>
              <a:rPr lang="it-IT" sz="1200" baseline="0" dirty="0">
                <a:solidFill>
                  <a:srgbClr val="FF0000"/>
                </a:solidFill>
                <a:ea typeface="SimSun" pitchFamily="2" charset="-122"/>
              </a:rPr>
              <a:t>answered by </a:t>
            </a:r>
            <a:r>
              <a:rPr lang="it-IT" sz="1200" dirty="0">
                <a:solidFill>
                  <a:srgbClr val="FF0000"/>
                </a:solidFill>
                <a:ea typeface="SimSun" pitchFamily="2" charset="-122"/>
              </a:rPr>
              <a:t>doing something concrete with tools and materials, which naturally leads to taking action/making observations and measurements/using </a:t>
            </a:r>
            <a:r>
              <a:rPr lang="it-IT" sz="1200" baseline="0" dirty="0">
                <a:solidFill>
                  <a:srgbClr val="FF0000"/>
                </a:solidFill>
                <a:ea typeface="SimSun" pitchFamily="2" charset="-122"/>
              </a:rPr>
              <a:t>available tools and materials</a:t>
            </a:r>
            <a:r>
              <a:rPr lang="it-IT" sz="1200" dirty="0">
                <a:solidFill>
                  <a:srgbClr val="FF0000"/>
                </a:solidFill>
                <a:ea typeface="SimSun" pitchFamily="2" charset="-122"/>
              </a:rPr>
              <a:t>, gathering </a:t>
            </a:r>
            <a:r>
              <a:rPr lang="it-IT" sz="1200" baseline="0" dirty="0">
                <a:solidFill>
                  <a:srgbClr val="FF0000"/>
                </a:solidFill>
                <a:ea typeface="SimSun" pitchFamily="2" charset="-122"/>
              </a:rPr>
              <a:t>first-hand </a:t>
            </a:r>
            <a:r>
              <a:rPr lang="it-IT" sz="1200" dirty="0">
                <a:solidFill>
                  <a:srgbClr val="FF0000"/>
                </a:solidFill>
                <a:ea typeface="SimSun" pitchFamily="2" charset="-122"/>
              </a:rPr>
              <a:t>evidence </a:t>
            </a:r>
            <a:r>
              <a:rPr lang="it-IT" sz="1200" baseline="0" dirty="0">
                <a:solidFill>
                  <a:srgbClr val="FF0000"/>
                </a:solidFill>
                <a:ea typeface="SimSun" pitchFamily="2" charset="-122"/>
              </a:rPr>
              <a:t>with which to answer the question</a:t>
            </a:r>
          </a:p>
          <a:p>
            <a:pPr eaLnBrk="1" hangingPunct="1"/>
            <a:r>
              <a:rPr lang="it-IT" sz="1200" baseline="0" dirty="0">
                <a:solidFill>
                  <a:srgbClr val="FF0000"/>
                </a:solidFill>
                <a:ea typeface="SimSun" pitchFamily="2" charset="-122"/>
              </a:rPr>
              <a:t>Questions that can be answered by collecting observations and interpreting data</a:t>
            </a:r>
            <a:endParaRPr lang="it-IT" dirty="0"/>
          </a:p>
          <a:p>
            <a:pPr eaLnBrk="1" hangingPunct="1"/>
            <a:endParaRPr lang="it-IT" dirty="0"/>
          </a:p>
          <a:p>
            <a:pPr eaLnBrk="1" hangingPunct="1"/>
            <a:r>
              <a:rPr lang="it-IT" dirty="0"/>
              <a:t>Questions that can be answered by simply asking someone for the answer, looking in a book or any source, that do not involve hands-on activities, that do </a:t>
            </a:r>
            <a:r>
              <a:rPr lang="it-IT" baseline="0" dirty="0"/>
              <a:t>not naturally lead to making observations, manipulating materials, using tools, making </a:t>
            </a:r>
            <a:r>
              <a:rPr lang="it-IT" dirty="0"/>
              <a:t>measurements, are not investigable</a:t>
            </a:r>
          </a:p>
          <a:p>
            <a:pPr eaLnBrk="1" hangingPunct="1"/>
            <a:endParaRPr lang="it-IT" dirty="0"/>
          </a:p>
          <a:p>
            <a:pPr eaLnBrk="1" hangingPunct="1"/>
            <a:r>
              <a:rPr lang="it-IT" baseline="0" dirty="0"/>
              <a:t>Virtual </a:t>
            </a:r>
            <a:r>
              <a:rPr lang="it-IT" dirty="0"/>
              <a:t>investigations</a:t>
            </a:r>
            <a:r>
              <a:rPr lang="it-IT" baseline="0" dirty="0"/>
              <a:t>, involving </a:t>
            </a:r>
            <a:r>
              <a:rPr lang="it-IT" baseline="0" dirty="0" err="1"/>
              <a:t>pc </a:t>
            </a:r>
            <a:r>
              <a:rPr lang="it-IT" baseline="0" dirty="0"/>
              <a:t>simulations, can be considered investigable</a:t>
            </a:r>
            <a:endParaRPr lang="it-IT" dirty="0"/>
          </a:p>
          <a:p>
            <a:pPr eaLnBrk="1" hangingPunct="1"/>
            <a:endParaRPr lang="it-IT" dirty="0"/>
          </a:p>
        </p:txBody>
      </p:sp>
      <p:sp>
        <p:nvSpPr>
          <p:cNvPr id="297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711D26-F8C9-41D2-A485-C305F318F890}" type="slidenum">
              <a:rPr lang="it-IT" smtClean="0"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Char char="-"/>
            </a:pPr>
            <a:r>
              <a:rPr lang="it-IT" dirty="0"/>
              <a:t> Simple: </a:t>
            </a:r>
            <a:r>
              <a:rPr lang="it-IT" i="1" baseline="0" dirty="0"/>
              <a:t>What is the composition of the </a:t>
            </a:r>
            <a:r>
              <a:rPr lang="it-IT" i="1" baseline="0" dirty="0" err="1"/>
              <a:t>agarose </a:t>
            </a:r>
            <a:r>
              <a:rPr lang="it-IT" i="1" baseline="0" dirty="0"/>
              <a:t>gel?  What type of measuring instrument is the </a:t>
            </a:r>
            <a:r>
              <a:rPr lang="it-IT" i="1" baseline="0" dirty="0" err="1"/>
              <a:t>micropipette </a:t>
            </a:r>
            <a:r>
              <a:rPr lang="it-IT" i="1" baseline="0" dirty="0"/>
              <a:t>, analog or digital?</a:t>
            </a:r>
          </a:p>
          <a:p>
            <a:pPr eaLnBrk="1" hangingPunct="1">
              <a:buFontTx/>
              <a:buChar char="-"/>
            </a:pPr>
            <a:r>
              <a:rPr lang="it-IT" i="0" baseline="0" dirty="0"/>
              <a:t> Complex</a:t>
            </a:r>
            <a:r>
              <a:rPr lang="it-IT" i="1" baseline="0" dirty="0"/>
              <a:t>: Why do cells die?</a:t>
            </a:r>
          </a:p>
          <a:p>
            <a:pPr eaLnBrk="1" hangingPunct="1">
              <a:buFontTx/>
              <a:buChar char="-"/>
            </a:pPr>
            <a:endParaRPr lang="it-IT" i="1" baseline="0" dirty="0"/>
          </a:p>
          <a:p>
            <a:pPr eaLnBrk="1" hangingPunct="1">
              <a:buFontTx/>
              <a:buChar char="-"/>
            </a:pPr>
            <a:r>
              <a:rPr lang="it-IT" i="0" baseline="0" dirty="0"/>
              <a:t> Unambiguous answer: Does </a:t>
            </a:r>
            <a:r>
              <a:rPr lang="it-IT" i="1" baseline="0" dirty="0"/>
              <a:t>the genetic material of </a:t>
            </a:r>
            <a:r>
              <a:rPr lang="it-IT" i="1" baseline="0" dirty="0" err="1"/>
              <a:t>eukaryotes </a:t>
            </a:r>
            <a:r>
              <a:rPr lang="it-IT" i="1" baseline="0" dirty="0"/>
              <a:t>contain proteins?  </a:t>
            </a:r>
            <a:r>
              <a:rPr lang="it-IT" i="0" baseline="0" dirty="0"/>
              <a:t>BETTER A MORE OPEN QUESTION: "What is the genetic material of </a:t>
            </a:r>
            <a:r>
              <a:rPr lang="it-IT" i="0" baseline="0" dirty="0" err="1"/>
              <a:t>eukaryotes </a:t>
            </a:r>
            <a:r>
              <a:rPr lang="it-IT" i="0" baseline="0" dirty="0"/>
              <a:t>made of?"</a:t>
            </a:r>
          </a:p>
          <a:p>
            <a:pPr eaLnBrk="1" hangingPunct="1">
              <a:buFontTx/>
              <a:buNone/>
            </a:pPr>
            <a:r>
              <a:rPr lang="it-IT" i="0" dirty="0"/>
              <a:t>Ask questions that involve a </a:t>
            </a:r>
            <a:r>
              <a:rPr lang="it-IT" i="0" baseline="0" dirty="0"/>
              <a:t>plurality of alternative, equally plausible answers, that rather than requiring one specific right answer, require (inclusive) ideas and suggestions</a:t>
            </a:r>
          </a:p>
          <a:p>
            <a:pPr eaLnBrk="1" hangingPunct="1">
              <a:buFontTx/>
              <a:buChar char="-"/>
            </a:pPr>
            <a:endParaRPr lang="it-IT" i="0" baseline="0" dirty="0"/>
          </a:p>
          <a:p>
            <a:pPr eaLnBrk="1" hangingPunct="1">
              <a:buFontTx/>
              <a:buChar char="-"/>
            </a:pPr>
            <a:endParaRPr lang="it-IT" i="0" baseline="0" dirty="0"/>
          </a:p>
          <a:p>
            <a:pPr eaLnBrk="1" hangingPunct="1">
              <a:buFontTx/>
              <a:buChar char="-"/>
            </a:pPr>
            <a:endParaRPr lang="it-IT" i="0" dirty="0"/>
          </a:p>
        </p:txBody>
      </p:sp>
      <p:sp>
        <p:nvSpPr>
          <p:cNvPr id="297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711D26-F8C9-41D2-A485-C305F318F890}" type="slidenum">
              <a:rPr lang="it-IT" smtClean="0"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5A196-B6A0-4A25-A548-2DB2FE83A989}" type="slidenum">
              <a:rPr lang="it-IT" smtClean="0"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t-IT" b="1" dirty="0"/>
              <a:t>Availability of time and materials</a:t>
            </a:r>
            <a:r>
              <a:rPr lang="it-IT" dirty="0"/>
              <a:t>: a question that can be addressed and resolved in the time available and with the materials present, i.e., it should not require the </a:t>
            </a:r>
            <a:r>
              <a:rPr lang="it-IT" baseline="0" dirty="0"/>
              <a:t>use of tools and materials that are not available, or require the application of very complex techniques/procedures</a:t>
            </a:r>
          </a:p>
          <a:p>
            <a:pPr eaLnBrk="1" hangingPunct="1"/>
            <a:r>
              <a:rPr lang="it-IT" b="1" baseline="0" dirty="0"/>
              <a:t>About Something Unknown</a:t>
            </a:r>
            <a:r>
              <a:rPr lang="it-IT" baseline="0" dirty="0"/>
              <a:t>: Questions should lead students to discover something that is unknown to them; this ensures authentic investigation, that is, what real scientists routinely do. Venturing into something unknown more easily captures students' attention and creates passion the focus of learning.</a:t>
            </a:r>
            <a:endParaRPr lang="it-IT" dirty="0"/>
          </a:p>
        </p:txBody>
      </p:sp>
      <p:sp>
        <p:nvSpPr>
          <p:cNvPr id="297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711D26-F8C9-41D2-A485-C305F318F890}" type="slidenum">
              <a:rPr lang="it-IT" smtClean="0"/>
              <a:t>17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t-IT" b="1" dirty="0"/>
              <a:t>Availability of time and materials</a:t>
            </a:r>
            <a:r>
              <a:rPr lang="it-IT" dirty="0"/>
              <a:t>: a question that can be addressed and resolved in the time available and with the materials present, i.e., it should not require the </a:t>
            </a:r>
            <a:r>
              <a:rPr lang="it-IT" baseline="0" dirty="0"/>
              <a:t>use of tools and materials that are not available, or require the application of very complex techniques/procedures</a:t>
            </a:r>
          </a:p>
          <a:p>
            <a:pPr eaLnBrk="1" hangingPunct="1"/>
            <a:r>
              <a:rPr lang="it-IT" b="1" baseline="0" dirty="0"/>
              <a:t>About Something Unknown</a:t>
            </a:r>
            <a:r>
              <a:rPr lang="it-IT" baseline="0" dirty="0"/>
              <a:t>: Questions should lead students to discover something that is unknown to them; this ensures authentic investigation, that is, what real scientists routinely do. Venturing into something unknown more easily captures students' attention and creates passion the focus of learning.</a:t>
            </a:r>
            <a:endParaRPr lang="it-IT" dirty="0"/>
          </a:p>
        </p:txBody>
      </p:sp>
      <p:sp>
        <p:nvSpPr>
          <p:cNvPr id="297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711D26-F8C9-41D2-A485-C305F318F890}" type="slidenum">
              <a:rPr lang="it-IT" smtClean="0"/>
              <a:t>18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dirty="0"/>
          </a:p>
        </p:txBody>
      </p:sp>
      <p:sp>
        <p:nvSpPr>
          <p:cNvPr id="297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711D26-F8C9-41D2-A485-C305F318F890}" type="slidenum">
              <a:rPr lang="it-IT" smtClean="0"/>
              <a:t>19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0432-B2C6-4622-A3E3-6C075933C576}" type="datetimeFigureOut">
              <a:rPr lang="it-IT" smtClean="0"/>
              <a:pPr/>
              <a:t>20/02/22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1B75-ECC4-4FDF-93A6-BE539378B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0432-B2C6-4622-A3E3-6C075933C576}" type="datetimeFigureOut">
              <a:rPr lang="it-IT" smtClean="0"/>
              <a:pPr/>
              <a:t>20/02/22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1B75-ECC4-4FDF-93A6-BE539378B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0432-B2C6-4622-A3E3-6C075933C576}" type="datetimeFigureOut">
              <a:rPr lang="it-IT" smtClean="0"/>
              <a:pPr/>
              <a:t>20/02/22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1B75-ECC4-4FDF-93A6-BE539378B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340096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1" y="5947240"/>
            <a:ext cx="7449344" cy="393141"/>
          </a:xfrm>
        </p:spPr>
        <p:txBody>
          <a:bodyPr tIns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000" b="0" cap="all" spc="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71501" y="5469637"/>
            <a:ext cx="7449344" cy="461699"/>
          </a:xfrm>
        </p:spPr>
        <p:txBody>
          <a:bodyPr rIns="0" anchor="ctr"/>
          <a:lstStyle>
            <a:lvl1pPr marL="0" indent="0" algn="l">
              <a:buNone/>
              <a:defRPr sz="2400" b="1" cap="all" spc="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1503" y="1987769"/>
            <a:ext cx="7441435" cy="685800"/>
          </a:xfrm>
          <a:prstGeom prst="rect">
            <a:avLst/>
          </a:prstGeom>
        </p:spPr>
        <p:txBody>
          <a:bodyPr vert="horz" lIns="0" tIns="0" rIns="0" bIns="0" anchor="ctr">
            <a:noAutofit/>
          </a:bodyPr>
          <a:lstStyle>
            <a:lvl1pPr algn="l">
              <a:defRPr sz="3600" b="1" spc="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685" y="5954000"/>
            <a:ext cx="2591418" cy="8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79523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340096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1" y="5947241"/>
            <a:ext cx="7449344" cy="393141"/>
          </a:xfrm>
        </p:spPr>
        <p:txBody>
          <a:bodyPr tIns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000" b="0" cap="all" spc="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71501" y="5469638"/>
            <a:ext cx="7449344" cy="461699"/>
          </a:xfrm>
        </p:spPr>
        <p:txBody>
          <a:bodyPr rIns="0" anchor="ctr"/>
          <a:lstStyle>
            <a:lvl1pPr marL="0" indent="0" algn="l">
              <a:buNone/>
              <a:defRPr sz="2400" b="1" cap="all" spc="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1503" y="1987769"/>
            <a:ext cx="7441435" cy="685800"/>
          </a:xfrm>
          <a:prstGeom prst="rect">
            <a:avLst/>
          </a:prstGeom>
        </p:spPr>
        <p:txBody>
          <a:bodyPr vert="horz" lIns="0" tIns="0" rIns="0" bIns="0" anchor="ctr">
            <a:noAutofit/>
          </a:bodyPr>
          <a:lstStyle>
            <a:lvl1pPr algn="l">
              <a:defRPr sz="3600" b="1" spc="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685" y="5954000"/>
            <a:ext cx="2591418" cy="8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71494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5811520"/>
            <a:ext cx="9144000" cy="10464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17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1503" y="2396404"/>
            <a:ext cx="7441435" cy="685800"/>
          </a:xfrm>
          <a:prstGeom prst="rect">
            <a:avLst/>
          </a:prstGeom>
        </p:spPr>
        <p:txBody>
          <a:bodyPr vert="horz" lIns="0" tIns="0" rIns="0" bIns="0" anchor="ctr">
            <a:noAutofit/>
          </a:bodyPr>
          <a:lstStyle>
            <a:lvl1pPr algn="l">
              <a:defRPr sz="3600" b="1" spc="0" baseline="0">
                <a:solidFill>
                  <a:schemeClr val="accent1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8309" y="6144221"/>
            <a:ext cx="1851013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96422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43610"/>
            <a:ext cx="9144000" cy="47288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17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9218053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43610"/>
            <a:ext cx="9144000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17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3538" y="751147"/>
            <a:ext cx="8416782" cy="492443"/>
          </a:xfrm>
        </p:spPr>
        <p:txBody>
          <a:bodyPr wrap="square" anchor="b">
            <a:spAutoFit/>
          </a:bodyPr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93901138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43610"/>
            <a:ext cx="9144000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17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363538" y="1706883"/>
            <a:ext cx="4132262" cy="4152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3538" y="751147"/>
            <a:ext cx="8416782" cy="492443"/>
          </a:xfrm>
        </p:spPr>
        <p:txBody>
          <a:bodyPr wrap="square" anchor="b">
            <a:spAutoFit/>
          </a:bodyPr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5"/>
          </p:nvPr>
        </p:nvSpPr>
        <p:spPr>
          <a:xfrm>
            <a:off x="4648060" y="1706883"/>
            <a:ext cx="4132262" cy="4152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206017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43610"/>
            <a:ext cx="9144000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17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63540" y="2072642"/>
            <a:ext cx="8416925" cy="3898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3539" y="751036"/>
            <a:ext cx="8416925" cy="492443"/>
          </a:xfrm>
        </p:spPr>
        <p:txBody>
          <a:bodyPr>
            <a:spAutoFit/>
          </a:bodyPr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63540" y="1528235"/>
            <a:ext cx="8416924" cy="469900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  <a:latin typeface="+mj-lt"/>
              </a:defRPr>
            </a:lvl1pPr>
            <a:lvl2pPr marL="231764" indent="0">
              <a:buNone/>
              <a:defRPr sz="2200">
                <a:solidFill>
                  <a:schemeClr val="accent1"/>
                </a:solidFill>
                <a:latin typeface="+mj-lt"/>
              </a:defRPr>
            </a:lvl2pPr>
            <a:lvl3pPr marL="457178" indent="0">
              <a:buNone/>
              <a:defRPr sz="2200">
                <a:solidFill>
                  <a:schemeClr val="accent1"/>
                </a:solidFill>
                <a:latin typeface="+mj-lt"/>
              </a:defRPr>
            </a:lvl3pPr>
            <a:lvl4pPr marL="688941" indent="0">
              <a:buNone/>
              <a:defRPr sz="2200">
                <a:solidFill>
                  <a:schemeClr val="accent1"/>
                </a:solidFill>
                <a:latin typeface="+mj-lt"/>
              </a:defRPr>
            </a:lvl4pPr>
            <a:lvl5pPr marL="914355" indent="0">
              <a:buNone/>
              <a:defRPr sz="22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6135414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43610"/>
            <a:ext cx="9144000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17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63538" y="2072642"/>
            <a:ext cx="4133088" cy="3898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3539" y="751036"/>
            <a:ext cx="8416925" cy="492443"/>
          </a:xfrm>
        </p:spPr>
        <p:txBody>
          <a:bodyPr>
            <a:spAutoFit/>
          </a:bodyPr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63538" y="1528235"/>
            <a:ext cx="4133088" cy="469900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  <a:latin typeface="+mj-lt"/>
              </a:defRPr>
            </a:lvl1pPr>
            <a:lvl2pPr marL="231764" indent="0">
              <a:buNone/>
              <a:defRPr sz="2200">
                <a:solidFill>
                  <a:schemeClr val="accent1"/>
                </a:solidFill>
                <a:latin typeface="+mj-lt"/>
              </a:defRPr>
            </a:lvl2pPr>
            <a:lvl3pPr marL="457178" indent="0">
              <a:buNone/>
              <a:defRPr sz="2200">
                <a:solidFill>
                  <a:schemeClr val="accent1"/>
                </a:solidFill>
                <a:latin typeface="+mj-lt"/>
              </a:defRPr>
            </a:lvl3pPr>
            <a:lvl4pPr marL="688941" indent="0">
              <a:buNone/>
              <a:defRPr sz="2200">
                <a:solidFill>
                  <a:schemeClr val="accent1"/>
                </a:solidFill>
                <a:latin typeface="+mj-lt"/>
              </a:defRPr>
            </a:lvl4pPr>
            <a:lvl5pPr marL="914355" indent="0">
              <a:buNone/>
              <a:defRPr sz="22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/>
          </p:nvPr>
        </p:nvSpPr>
        <p:spPr>
          <a:xfrm>
            <a:off x="4647374" y="2072642"/>
            <a:ext cx="4133088" cy="3898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7374" y="1528235"/>
            <a:ext cx="4133088" cy="469900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  <a:latin typeface="+mj-lt"/>
              </a:defRPr>
            </a:lvl1pPr>
            <a:lvl2pPr marL="231764" indent="0">
              <a:buNone/>
              <a:defRPr sz="2200">
                <a:solidFill>
                  <a:schemeClr val="accent1"/>
                </a:solidFill>
                <a:latin typeface="+mj-lt"/>
              </a:defRPr>
            </a:lvl2pPr>
            <a:lvl3pPr marL="457178" indent="0">
              <a:buNone/>
              <a:defRPr sz="2200">
                <a:solidFill>
                  <a:schemeClr val="accent1"/>
                </a:solidFill>
                <a:latin typeface="+mj-lt"/>
              </a:defRPr>
            </a:lvl3pPr>
            <a:lvl4pPr marL="688941" indent="0">
              <a:buNone/>
              <a:defRPr sz="2200">
                <a:solidFill>
                  <a:schemeClr val="accent1"/>
                </a:solidFill>
                <a:latin typeface="+mj-lt"/>
              </a:defRPr>
            </a:lvl4pPr>
            <a:lvl5pPr marL="914355" indent="0">
              <a:buNone/>
              <a:defRPr sz="22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436726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0432-B2C6-4622-A3E3-6C075933C576}" type="datetimeFigureOut">
              <a:rPr lang="it-IT" smtClean="0"/>
              <a:pPr/>
              <a:t>20/02/22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1B75-ECC4-4FDF-93A6-BE539378B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ane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3121045" y="1343607"/>
            <a:ext cx="2909455" cy="473546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066255" y="1343607"/>
            <a:ext cx="3075709" cy="473546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2" y="1343607"/>
            <a:ext cx="3075709" cy="473546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3540" y="751147"/>
            <a:ext cx="8416925" cy="492443"/>
          </a:xfrm>
          <a:prstGeom prst="rect">
            <a:avLst/>
          </a:prstGeom>
        </p:spPr>
        <p:txBody>
          <a:bodyPr vert="horz" wrap="square" lIns="91440" tIns="45720" rIns="91440" bIns="45720" anchor="b" anchorCtr="0">
            <a:spAutoFit/>
          </a:bodyPr>
          <a:lstStyle>
            <a:lvl1pPr algn="l">
              <a:lnSpc>
                <a:spcPct val="100000"/>
              </a:lnSpc>
              <a:defRPr lang="en-US" sz="2600" b="1" kern="1200" spc="0" baseline="0" dirty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1668504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akeaway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2" y="1343610"/>
            <a:ext cx="6026727" cy="473545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069993" y="1344087"/>
            <a:ext cx="3074009" cy="4734983"/>
          </a:xfrm>
          <a:solidFill>
            <a:schemeClr val="accent1"/>
          </a:solidFill>
        </p:spPr>
        <p:txBody>
          <a:bodyPr lIns="182880" rIns="274320" anchor="ctr"/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3540" y="751147"/>
            <a:ext cx="8416925" cy="492443"/>
          </a:xfrm>
          <a:prstGeom prst="rect">
            <a:avLst/>
          </a:prstGeom>
        </p:spPr>
        <p:txBody>
          <a:bodyPr vert="horz" wrap="square" lIns="91440" tIns="45720" rIns="91440" bIns="45720" anchor="b" anchorCtr="0">
            <a:spAutoFit/>
          </a:bodyPr>
          <a:lstStyle>
            <a:lvl1pPr algn="l">
              <a:defRPr sz="2600" b="1" spc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67832714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akeaway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" y="1343609"/>
            <a:ext cx="6053327" cy="47319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17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053327" y="1341122"/>
            <a:ext cx="3099816" cy="4737947"/>
          </a:xfrm>
          <a:solidFill>
            <a:schemeClr val="accent1"/>
          </a:solidFill>
        </p:spPr>
        <p:txBody>
          <a:bodyPr lIns="182880" tIns="91440" rIns="274320" bIns="91440" anchor="ctr" anchorCtr="0"/>
          <a:lstStyle>
            <a:lvl1pPr marL="0" indent="0" algn="l"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363540" y="1706880"/>
            <a:ext cx="5689600" cy="4157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07886016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keaway (bottom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43607"/>
            <a:ext cx="9144000" cy="38087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17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0" y="5210829"/>
            <a:ext cx="9144000" cy="868241"/>
          </a:xfrm>
          <a:solidFill>
            <a:schemeClr val="accent1"/>
          </a:solidFill>
        </p:spPr>
        <p:txBody>
          <a:bodyPr wrap="square" lIns="274320" tIns="91440" rIns="274320" bIns="91440" anchor="ctr" anchorCtr="0"/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363540" y="1706881"/>
            <a:ext cx="8416925" cy="32321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2540319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and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43607"/>
            <a:ext cx="9144000" cy="38087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17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0" y="5210829"/>
            <a:ext cx="9144000" cy="868241"/>
          </a:xfrm>
          <a:solidFill>
            <a:schemeClr val="accent1"/>
          </a:solidFill>
        </p:spPr>
        <p:txBody>
          <a:bodyPr wrap="square" lIns="274320" tIns="91440" rIns="274320" bIns="91440" anchor="ctr" anchorCtr="0"/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/>
          </p:nvPr>
        </p:nvSpPr>
        <p:spPr>
          <a:xfrm>
            <a:off x="363540" y="2072641"/>
            <a:ext cx="8416925" cy="29377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363540" y="1528235"/>
            <a:ext cx="8234362" cy="469900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  <a:latin typeface="+mj-lt"/>
              </a:defRPr>
            </a:lvl1pPr>
            <a:lvl2pPr marL="231764" indent="0">
              <a:buNone/>
              <a:defRPr sz="2400">
                <a:solidFill>
                  <a:schemeClr val="accent1"/>
                </a:solidFill>
                <a:latin typeface="+mj-lt"/>
              </a:defRPr>
            </a:lvl2pPr>
            <a:lvl3pPr marL="457178" indent="0">
              <a:buNone/>
              <a:defRPr sz="2400">
                <a:solidFill>
                  <a:schemeClr val="accent1"/>
                </a:solidFill>
                <a:latin typeface="+mj-lt"/>
              </a:defRPr>
            </a:lvl3pPr>
            <a:lvl4pPr marL="688941" indent="0">
              <a:buNone/>
              <a:defRPr sz="2400">
                <a:solidFill>
                  <a:schemeClr val="accent1"/>
                </a:solidFill>
                <a:latin typeface="+mj-lt"/>
              </a:defRPr>
            </a:lvl4pPr>
            <a:lvl5pPr marL="914355" indent="0">
              <a:buNone/>
              <a:defRPr sz="2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8997769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akeaway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89069" y="1343610"/>
            <a:ext cx="6554932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 defTabSz="582017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1" y="1343610"/>
            <a:ext cx="2556164" cy="4735459"/>
          </a:xfrm>
          <a:solidFill>
            <a:schemeClr val="accent1"/>
          </a:solidFill>
        </p:spPr>
        <p:txBody>
          <a:bodyPr lIns="274320" tIns="137160" rIns="91440" bIns="182880" anchor="ctr"/>
          <a:lstStyle>
            <a:lvl1pPr marL="0" indent="0" algn="l">
              <a:buClr>
                <a:schemeClr val="bg1"/>
              </a:buClr>
              <a:buNone/>
              <a:defRPr sz="2000">
                <a:solidFill>
                  <a:schemeClr val="bg1"/>
                </a:solidFill>
              </a:defRPr>
            </a:lvl1pPr>
            <a:lvl2pPr marL="169855" indent="0" algn="ctr"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2pPr>
            <a:lvl3pPr marL="344471" indent="0" algn="ctr"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2699359" y="2072640"/>
            <a:ext cx="6081104" cy="38981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2699361" y="1528235"/>
            <a:ext cx="6001729" cy="469900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  <a:latin typeface="+mj-lt"/>
              </a:defRPr>
            </a:lvl1pPr>
            <a:lvl2pPr marL="231764" indent="0">
              <a:buNone/>
              <a:defRPr sz="2400">
                <a:solidFill>
                  <a:schemeClr val="accent1"/>
                </a:solidFill>
                <a:latin typeface="+mj-lt"/>
              </a:defRPr>
            </a:lvl2pPr>
            <a:lvl3pPr marL="457178" indent="0">
              <a:buNone/>
              <a:defRPr sz="2400">
                <a:solidFill>
                  <a:schemeClr val="accent1"/>
                </a:solidFill>
                <a:latin typeface="+mj-lt"/>
              </a:defRPr>
            </a:lvl3pPr>
            <a:lvl4pPr marL="688941" indent="0">
              <a:buNone/>
              <a:defRPr sz="2400">
                <a:solidFill>
                  <a:schemeClr val="accent1"/>
                </a:solidFill>
                <a:latin typeface="+mj-lt"/>
              </a:defRPr>
            </a:lvl4pPr>
            <a:lvl5pPr marL="914355" indent="0">
              <a:buNone/>
              <a:defRPr sz="2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3534097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4613565" y="1343610"/>
            <a:ext cx="2244436" cy="473688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1" y="3777426"/>
            <a:ext cx="2265218" cy="230306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1343610"/>
            <a:ext cx="4572000" cy="237930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891543" y="3777426"/>
            <a:ext cx="2244436" cy="230164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6889722" y="1343610"/>
            <a:ext cx="2244436" cy="237930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7"/>
          </p:nvPr>
        </p:nvSpPr>
        <p:spPr>
          <a:xfrm>
            <a:off x="2306782" y="3777426"/>
            <a:ext cx="2265218" cy="230164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83548441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0" y="1343610"/>
            <a:ext cx="9144000" cy="4735459"/>
          </a:xfrm>
        </p:spPr>
        <p:txBody>
          <a:bodyPr lIns="0" tIns="0" rIns="0" bIns="0"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206739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 w/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43610"/>
            <a:ext cx="9144000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17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1739034" y="1564919"/>
            <a:ext cx="2763982" cy="341500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655127" y="1564919"/>
            <a:ext cx="2763982" cy="341500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739036" y="4979925"/>
            <a:ext cx="2763693" cy="895739"/>
          </a:xfrm>
          <a:solidFill>
            <a:schemeClr val="accent1"/>
          </a:solidFill>
          <a:ln>
            <a:noFill/>
          </a:ln>
        </p:spPr>
        <p:txBody>
          <a:bodyPr anchor="ctr" anchorCtr="0"/>
          <a:lstStyle>
            <a:lvl1pPr marL="0" indent="0" algn="ctr">
              <a:spcAft>
                <a:spcPts val="0"/>
              </a:spcAft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55417" y="4979925"/>
            <a:ext cx="2763693" cy="895739"/>
          </a:xfrm>
          <a:solidFill>
            <a:schemeClr val="accent1"/>
          </a:solidFill>
        </p:spPr>
        <p:txBody>
          <a:bodyPr anchor="ctr" anchorCtr="0"/>
          <a:lstStyle>
            <a:lvl1pPr marL="0" indent="0" algn="ctr">
              <a:spcAft>
                <a:spcPts val="0"/>
              </a:spcAft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63373460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s and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2" y="1343610"/>
            <a:ext cx="3034145" cy="473545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6109857" y="1343610"/>
            <a:ext cx="3034145" cy="473545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063240" y="1341122"/>
            <a:ext cx="3017520" cy="4737947"/>
          </a:xfrm>
          <a:solidFill>
            <a:schemeClr val="accent1"/>
          </a:solidFill>
        </p:spPr>
        <p:txBody>
          <a:bodyPr lIns="182880" tIns="182880" rIns="182880" bIns="182880" anchor="ctr" anchorCtr="0"/>
          <a:lstStyle>
            <a:lvl1pPr marL="0" indent="0" algn="l">
              <a:spcBef>
                <a:spcPts val="545"/>
              </a:spcBef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42847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0432-B2C6-4622-A3E3-6C075933C576}" type="datetimeFigureOut">
              <a:rPr lang="it-IT" smtClean="0"/>
              <a:pPr/>
              <a:t>20/02/22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1B75-ECC4-4FDF-93A6-BE539378B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and Conten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1343610"/>
            <a:ext cx="6004458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17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48301" y="1343223"/>
            <a:ext cx="3096491" cy="381750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6048299" y="5160726"/>
            <a:ext cx="3096096" cy="918345"/>
          </a:xfrm>
          <a:solidFill>
            <a:schemeClr val="accent1"/>
          </a:solidFill>
          <a:ln>
            <a:noFill/>
          </a:ln>
        </p:spPr>
        <p:txBody>
          <a:bodyPr anchor="ctr" anchorCtr="0"/>
          <a:lstStyle>
            <a:lvl1pPr marL="0" indent="0" algn="ctr">
              <a:spcAft>
                <a:spcPts val="0"/>
              </a:spcAft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363539" y="1706883"/>
            <a:ext cx="5640921" cy="4230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3650077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and Content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40023" y="1343610"/>
            <a:ext cx="6003978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17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-308" y="1343223"/>
            <a:ext cx="3096491" cy="382144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-310" y="5164667"/>
            <a:ext cx="3096096" cy="914400"/>
          </a:xfrm>
          <a:solidFill>
            <a:schemeClr val="accent1"/>
          </a:solidFill>
          <a:ln>
            <a:noFill/>
          </a:ln>
        </p:spPr>
        <p:txBody>
          <a:bodyPr anchor="ctr" anchorCtr="0"/>
          <a:lstStyle>
            <a:lvl1pPr marL="0" indent="0" algn="ctr">
              <a:spcAft>
                <a:spcPts val="0"/>
              </a:spcAft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3225453" y="1706882"/>
            <a:ext cx="5555011" cy="4297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5754134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00018115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829259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121897" tIns="121897" rIns="121897" bIns="121897" anchor="t" anchorCtr="0">
            <a:normAutofit/>
          </a:bodyPr>
          <a:lstStyle>
            <a:lvl1pPr marL="457189" lvl="0" indent="-342892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1749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132" lvl="5" indent="-31749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121897" tIns="121897" rIns="121897" bIns="121897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it-IT" smtClean="0"/>
              <a:pPr algn="r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11022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340096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1" y="5947240"/>
            <a:ext cx="7449344" cy="393141"/>
          </a:xfrm>
        </p:spPr>
        <p:txBody>
          <a:bodyPr tIns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000" b="0" cap="all" spc="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71501" y="5469637"/>
            <a:ext cx="7449344" cy="461699"/>
          </a:xfrm>
        </p:spPr>
        <p:txBody>
          <a:bodyPr rIns="0" anchor="ctr"/>
          <a:lstStyle>
            <a:lvl1pPr marL="0" indent="0" algn="l">
              <a:buNone/>
              <a:defRPr sz="2400" b="1" cap="all" spc="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1503" y="1987769"/>
            <a:ext cx="7441435" cy="685800"/>
          </a:xfrm>
          <a:prstGeom prst="rect">
            <a:avLst/>
          </a:prstGeom>
        </p:spPr>
        <p:txBody>
          <a:bodyPr vert="horz" lIns="0" tIns="0" rIns="0" bIns="0" anchor="ctr">
            <a:noAutofit/>
          </a:bodyPr>
          <a:lstStyle>
            <a:lvl1pPr algn="l">
              <a:defRPr sz="3600" b="1" spc="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685" y="5954000"/>
            <a:ext cx="2591418" cy="8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369647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Slid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5811520"/>
            <a:ext cx="9144000" cy="10464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31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1503" y="2396404"/>
            <a:ext cx="7441435" cy="685800"/>
          </a:xfrm>
          <a:prstGeom prst="rect">
            <a:avLst/>
          </a:prstGeom>
        </p:spPr>
        <p:txBody>
          <a:bodyPr vert="horz" lIns="0" tIns="0" rIns="0" bIns="0" anchor="ctr">
            <a:noAutofit/>
          </a:bodyPr>
          <a:lstStyle>
            <a:lvl1pPr algn="l">
              <a:defRPr sz="3600" b="1" spc="0" baseline="0">
                <a:solidFill>
                  <a:schemeClr val="accent1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8309" y="6144221"/>
            <a:ext cx="1851013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539056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43610"/>
            <a:ext cx="9144000" cy="47288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31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0401196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43609"/>
            <a:ext cx="9144000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31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3538" y="751146"/>
            <a:ext cx="8416782" cy="492443"/>
          </a:xfrm>
        </p:spPr>
        <p:txBody>
          <a:bodyPr wrap="square" anchor="b">
            <a:spAutoFit/>
          </a:bodyPr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5450727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43609"/>
            <a:ext cx="9144000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31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363538" y="1706882"/>
            <a:ext cx="4132262" cy="4152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3538" y="751146"/>
            <a:ext cx="8416782" cy="492443"/>
          </a:xfrm>
        </p:spPr>
        <p:txBody>
          <a:bodyPr wrap="square" anchor="b">
            <a:spAutoFit/>
          </a:bodyPr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5"/>
          </p:nvPr>
        </p:nvSpPr>
        <p:spPr>
          <a:xfrm>
            <a:off x="4648059" y="1706882"/>
            <a:ext cx="4132262" cy="4152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22401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0432-B2C6-4622-A3E3-6C075933C576}" type="datetimeFigureOut">
              <a:rPr lang="it-IT" smtClean="0"/>
              <a:pPr/>
              <a:t>20/02/22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1B75-ECC4-4FDF-93A6-BE539378B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43609"/>
            <a:ext cx="9144000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31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63540" y="2072642"/>
            <a:ext cx="8416925" cy="3898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3539" y="751036"/>
            <a:ext cx="8416925" cy="492443"/>
          </a:xfrm>
        </p:spPr>
        <p:txBody>
          <a:bodyPr>
            <a:spAutoFit/>
          </a:bodyPr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63539" y="1528235"/>
            <a:ext cx="8416924" cy="469900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  <a:latin typeface="+mj-lt"/>
              </a:defRPr>
            </a:lvl1pPr>
            <a:lvl2pPr marL="231770" indent="0">
              <a:buNone/>
              <a:defRPr sz="2200">
                <a:solidFill>
                  <a:schemeClr val="accent1"/>
                </a:solidFill>
                <a:latin typeface="+mj-lt"/>
              </a:defRPr>
            </a:lvl2pPr>
            <a:lvl3pPr marL="457189" indent="0">
              <a:buNone/>
              <a:defRPr sz="2200">
                <a:solidFill>
                  <a:schemeClr val="accent1"/>
                </a:solidFill>
                <a:latin typeface="+mj-lt"/>
              </a:defRPr>
            </a:lvl3pPr>
            <a:lvl4pPr marL="688958" indent="0">
              <a:buNone/>
              <a:defRPr sz="2200">
                <a:solidFill>
                  <a:schemeClr val="accent1"/>
                </a:solidFill>
                <a:latin typeface="+mj-lt"/>
              </a:defRPr>
            </a:lvl4pPr>
            <a:lvl5pPr marL="914378" indent="0">
              <a:buNone/>
              <a:defRPr sz="22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3116142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43609"/>
            <a:ext cx="9144000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31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63538" y="2072642"/>
            <a:ext cx="4133088" cy="3898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3539" y="751036"/>
            <a:ext cx="8416925" cy="492443"/>
          </a:xfrm>
        </p:spPr>
        <p:txBody>
          <a:bodyPr>
            <a:spAutoFit/>
          </a:bodyPr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63538" y="1528235"/>
            <a:ext cx="4133088" cy="469900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  <a:latin typeface="+mj-lt"/>
              </a:defRPr>
            </a:lvl1pPr>
            <a:lvl2pPr marL="231770" indent="0">
              <a:buNone/>
              <a:defRPr sz="2200">
                <a:solidFill>
                  <a:schemeClr val="accent1"/>
                </a:solidFill>
                <a:latin typeface="+mj-lt"/>
              </a:defRPr>
            </a:lvl2pPr>
            <a:lvl3pPr marL="457189" indent="0">
              <a:buNone/>
              <a:defRPr sz="2200">
                <a:solidFill>
                  <a:schemeClr val="accent1"/>
                </a:solidFill>
                <a:latin typeface="+mj-lt"/>
              </a:defRPr>
            </a:lvl3pPr>
            <a:lvl4pPr marL="688958" indent="0">
              <a:buNone/>
              <a:defRPr sz="2200">
                <a:solidFill>
                  <a:schemeClr val="accent1"/>
                </a:solidFill>
                <a:latin typeface="+mj-lt"/>
              </a:defRPr>
            </a:lvl4pPr>
            <a:lvl5pPr marL="914378" indent="0">
              <a:buNone/>
              <a:defRPr sz="22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/>
          </p:nvPr>
        </p:nvSpPr>
        <p:spPr>
          <a:xfrm>
            <a:off x="4647374" y="2072642"/>
            <a:ext cx="4133088" cy="3898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7374" y="1528235"/>
            <a:ext cx="4133088" cy="469900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  <a:latin typeface="+mj-lt"/>
              </a:defRPr>
            </a:lvl1pPr>
            <a:lvl2pPr marL="231770" indent="0">
              <a:buNone/>
              <a:defRPr sz="2200">
                <a:solidFill>
                  <a:schemeClr val="accent1"/>
                </a:solidFill>
                <a:latin typeface="+mj-lt"/>
              </a:defRPr>
            </a:lvl2pPr>
            <a:lvl3pPr marL="457189" indent="0">
              <a:buNone/>
              <a:defRPr sz="2200">
                <a:solidFill>
                  <a:schemeClr val="accent1"/>
                </a:solidFill>
                <a:latin typeface="+mj-lt"/>
              </a:defRPr>
            </a:lvl3pPr>
            <a:lvl4pPr marL="688958" indent="0">
              <a:buNone/>
              <a:defRPr sz="2200">
                <a:solidFill>
                  <a:schemeClr val="accent1"/>
                </a:solidFill>
                <a:latin typeface="+mj-lt"/>
              </a:defRPr>
            </a:lvl4pPr>
            <a:lvl5pPr marL="914378" indent="0">
              <a:buNone/>
              <a:defRPr sz="22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2633275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ane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3121045" y="1343607"/>
            <a:ext cx="2909455" cy="473546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066255" y="1343607"/>
            <a:ext cx="3075709" cy="473546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2" y="1343607"/>
            <a:ext cx="3075709" cy="473546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3540" y="751146"/>
            <a:ext cx="8416925" cy="492443"/>
          </a:xfrm>
          <a:prstGeom prst="rect">
            <a:avLst/>
          </a:prstGeom>
        </p:spPr>
        <p:txBody>
          <a:bodyPr vert="horz" wrap="square" lIns="91440" tIns="45720" rIns="91440" bIns="45720" anchor="b" anchorCtr="0">
            <a:spAutoFit/>
          </a:bodyPr>
          <a:lstStyle>
            <a:lvl1pPr algn="l">
              <a:lnSpc>
                <a:spcPct val="100000"/>
              </a:lnSpc>
              <a:defRPr lang="en-US" sz="2600" b="1" kern="1200" spc="0" baseline="0" dirty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86206500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akeaway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2" y="1343609"/>
            <a:ext cx="6026727" cy="473545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069993" y="1344086"/>
            <a:ext cx="3074009" cy="4734983"/>
          </a:xfrm>
          <a:solidFill>
            <a:schemeClr val="accent1"/>
          </a:solidFill>
        </p:spPr>
        <p:txBody>
          <a:bodyPr lIns="182880" rIns="274320" anchor="ctr"/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3540" y="751146"/>
            <a:ext cx="8416925" cy="492443"/>
          </a:xfrm>
          <a:prstGeom prst="rect">
            <a:avLst/>
          </a:prstGeom>
        </p:spPr>
        <p:txBody>
          <a:bodyPr vert="horz" wrap="square" lIns="91440" tIns="45720" rIns="91440" bIns="45720" anchor="b" anchorCtr="0">
            <a:spAutoFit/>
          </a:bodyPr>
          <a:lstStyle>
            <a:lvl1pPr algn="l">
              <a:defRPr sz="2600" b="1" spc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8726455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akeaway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" y="1343609"/>
            <a:ext cx="6053327" cy="47319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31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053327" y="1341121"/>
            <a:ext cx="3099816" cy="4737947"/>
          </a:xfrm>
          <a:solidFill>
            <a:schemeClr val="accent1"/>
          </a:solidFill>
        </p:spPr>
        <p:txBody>
          <a:bodyPr lIns="182880" tIns="91440" rIns="274320" bIns="91440" anchor="ctr" anchorCtr="0"/>
          <a:lstStyle>
            <a:lvl1pPr marL="0" indent="0" algn="l"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363539" y="1706880"/>
            <a:ext cx="5689600" cy="4157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08925349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keaway (bottom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43607"/>
            <a:ext cx="9144000" cy="38087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31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0" y="5210828"/>
            <a:ext cx="9144000" cy="868241"/>
          </a:xfrm>
          <a:solidFill>
            <a:schemeClr val="accent1"/>
          </a:solidFill>
        </p:spPr>
        <p:txBody>
          <a:bodyPr wrap="square" lIns="274320" tIns="91440" rIns="274320" bIns="91440" anchor="ctr" anchorCtr="0"/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363540" y="1706880"/>
            <a:ext cx="8416925" cy="32321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9419303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and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43607"/>
            <a:ext cx="9144000" cy="38087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31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0" y="5210828"/>
            <a:ext cx="9144000" cy="868241"/>
          </a:xfrm>
          <a:solidFill>
            <a:schemeClr val="accent1"/>
          </a:solidFill>
        </p:spPr>
        <p:txBody>
          <a:bodyPr wrap="square" lIns="274320" tIns="91440" rIns="274320" bIns="91440" anchor="ctr" anchorCtr="0"/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/>
          </p:nvPr>
        </p:nvSpPr>
        <p:spPr>
          <a:xfrm>
            <a:off x="363540" y="2072641"/>
            <a:ext cx="8416925" cy="29377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363539" y="1528235"/>
            <a:ext cx="8234362" cy="469900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  <a:latin typeface="+mj-lt"/>
              </a:defRPr>
            </a:lvl1pPr>
            <a:lvl2pPr marL="231770" indent="0">
              <a:buNone/>
              <a:defRPr sz="2400">
                <a:solidFill>
                  <a:schemeClr val="accent1"/>
                </a:solidFill>
                <a:latin typeface="+mj-lt"/>
              </a:defRPr>
            </a:lvl2pPr>
            <a:lvl3pPr marL="457189" indent="0">
              <a:buNone/>
              <a:defRPr sz="2400">
                <a:solidFill>
                  <a:schemeClr val="accent1"/>
                </a:solidFill>
                <a:latin typeface="+mj-lt"/>
              </a:defRPr>
            </a:lvl3pPr>
            <a:lvl4pPr marL="688958" indent="0">
              <a:buNone/>
              <a:defRPr sz="2400">
                <a:solidFill>
                  <a:schemeClr val="accent1"/>
                </a:solidFill>
                <a:latin typeface="+mj-lt"/>
              </a:defRPr>
            </a:lvl4pPr>
            <a:lvl5pPr marL="914378" indent="0">
              <a:buNone/>
              <a:defRPr sz="2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642629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akeaway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89069" y="1343609"/>
            <a:ext cx="6554932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 defTabSz="582031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1" y="1343609"/>
            <a:ext cx="2556164" cy="4735459"/>
          </a:xfrm>
          <a:solidFill>
            <a:schemeClr val="accent1"/>
          </a:solidFill>
        </p:spPr>
        <p:txBody>
          <a:bodyPr lIns="274320" tIns="137160" rIns="91440" bIns="182880" anchor="ctr"/>
          <a:lstStyle>
            <a:lvl1pPr marL="0" indent="0" algn="l">
              <a:buClr>
                <a:schemeClr val="bg1"/>
              </a:buClr>
              <a:buNone/>
              <a:defRPr sz="2000">
                <a:solidFill>
                  <a:schemeClr val="bg1"/>
                </a:solidFill>
              </a:defRPr>
            </a:lvl1pPr>
            <a:lvl2pPr marL="169859" indent="0" algn="ctr"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2pPr>
            <a:lvl3pPr marL="344479" indent="0" algn="ctr"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2699359" y="2072640"/>
            <a:ext cx="6081104" cy="38981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2699361" y="1528235"/>
            <a:ext cx="6001729" cy="469900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  <a:latin typeface="+mj-lt"/>
              </a:defRPr>
            </a:lvl1pPr>
            <a:lvl2pPr marL="231770" indent="0">
              <a:buNone/>
              <a:defRPr sz="2400">
                <a:solidFill>
                  <a:schemeClr val="accent1"/>
                </a:solidFill>
                <a:latin typeface="+mj-lt"/>
              </a:defRPr>
            </a:lvl2pPr>
            <a:lvl3pPr marL="457189" indent="0">
              <a:buNone/>
              <a:defRPr sz="2400">
                <a:solidFill>
                  <a:schemeClr val="accent1"/>
                </a:solidFill>
                <a:latin typeface="+mj-lt"/>
              </a:defRPr>
            </a:lvl3pPr>
            <a:lvl4pPr marL="688958" indent="0">
              <a:buNone/>
              <a:defRPr sz="2400">
                <a:solidFill>
                  <a:schemeClr val="accent1"/>
                </a:solidFill>
                <a:latin typeface="+mj-lt"/>
              </a:defRPr>
            </a:lvl4pPr>
            <a:lvl5pPr marL="914378" indent="0">
              <a:buNone/>
              <a:defRPr sz="240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1389823"/>
      </p:ext>
    </p:extLst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4613565" y="1343610"/>
            <a:ext cx="2244436" cy="473688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1" y="3777426"/>
            <a:ext cx="2265218" cy="230306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1343609"/>
            <a:ext cx="4572000" cy="237930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891543" y="3777425"/>
            <a:ext cx="2244436" cy="230164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6889721" y="1343609"/>
            <a:ext cx="2244436" cy="237930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7"/>
          </p:nvPr>
        </p:nvSpPr>
        <p:spPr>
          <a:xfrm>
            <a:off x="2306782" y="3777425"/>
            <a:ext cx="2265218" cy="230164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8998013"/>
      </p:ext>
    </p:extLst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0" y="1343609"/>
            <a:ext cx="9144000" cy="4735459"/>
          </a:xfrm>
        </p:spPr>
        <p:txBody>
          <a:bodyPr lIns="0" tIns="0" rIns="0" bIns="0"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45230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0432-B2C6-4622-A3E3-6C075933C576}" type="datetimeFigureOut">
              <a:rPr lang="it-IT" smtClean="0"/>
              <a:pPr/>
              <a:t>20/02/22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1B75-ECC4-4FDF-93A6-BE539378B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 w/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43609"/>
            <a:ext cx="9144000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31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1739034" y="1564919"/>
            <a:ext cx="2763982" cy="341500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655127" y="1564919"/>
            <a:ext cx="2763982" cy="341500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739036" y="4979924"/>
            <a:ext cx="2763693" cy="895739"/>
          </a:xfrm>
          <a:solidFill>
            <a:schemeClr val="accent1"/>
          </a:solidFill>
          <a:ln>
            <a:noFill/>
          </a:ln>
        </p:spPr>
        <p:txBody>
          <a:bodyPr anchor="ctr" anchorCtr="0"/>
          <a:lstStyle>
            <a:lvl1pPr marL="0" indent="0" algn="ctr">
              <a:spcAft>
                <a:spcPts val="0"/>
              </a:spcAft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55418" y="4979924"/>
            <a:ext cx="2763693" cy="895739"/>
          </a:xfrm>
          <a:solidFill>
            <a:schemeClr val="accent1"/>
          </a:solidFill>
        </p:spPr>
        <p:txBody>
          <a:bodyPr anchor="ctr" anchorCtr="0"/>
          <a:lstStyle>
            <a:lvl1pPr marL="0" indent="0" algn="ctr">
              <a:spcAft>
                <a:spcPts val="0"/>
              </a:spcAft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2407901"/>
      </p:ext>
    </p:extLst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s and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2" y="1343609"/>
            <a:ext cx="3034145" cy="473545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6109857" y="1343609"/>
            <a:ext cx="3034145" cy="473545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063240" y="1341121"/>
            <a:ext cx="3017520" cy="4737947"/>
          </a:xfrm>
          <a:solidFill>
            <a:schemeClr val="accent1"/>
          </a:solidFill>
        </p:spPr>
        <p:txBody>
          <a:bodyPr lIns="182880" tIns="182880" rIns="182880" bIns="182880" anchor="ctr" anchorCtr="0"/>
          <a:lstStyle>
            <a:lvl1pPr marL="0" indent="0" algn="l">
              <a:spcBef>
                <a:spcPts val="545"/>
              </a:spcBef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26078742"/>
      </p:ext>
    </p:extLst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and Conten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1343609"/>
            <a:ext cx="6004458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31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48301" y="1343222"/>
            <a:ext cx="3096491" cy="381750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6048299" y="5160725"/>
            <a:ext cx="3096096" cy="918345"/>
          </a:xfrm>
          <a:solidFill>
            <a:schemeClr val="accent1"/>
          </a:solidFill>
          <a:ln>
            <a:noFill/>
          </a:ln>
        </p:spPr>
        <p:txBody>
          <a:bodyPr anchor="ctr" anchorCtr="0"/>
          <a:lstStyle>
            <a:lvl1pPr marL="0" indent="0" algn="ctr">
              <a:spcAft>
                <a:spcPts val="0"/>
              </a:spcAft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363540" y="1706882"/>
            <a:ext cx="5640921" cy="4230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60324684"/>
      </p:ext>
    </p:extLst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and Content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40023" y="1343609"/>
            <a:ext cx="6003978" cy="47354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2031">
              <a:defRPr/>
            </a:pPr>
            <a:endParaRPr lang="en-US" sz="521">
              <a:solidFill>
                <a:srgbClr val="FFFFFF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-309" y="1343222"/>
            <a:ext cx="3096491" cy="382144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-310" y="5164667"/>
            <a:ext cx="3096096" cy="914400"/>
          </a:xfrm>
          <a:solidFill>
            <a:schemeClr val="accent1"/>
          </a:solidFill>
          <a:ln>
            <a:noFill/>
          </a:ln>
        </p:spPr>
        <p:txBody>
          <a:bodyPr anchor="ctr" anchorCtr="0"/>
          <a:lstStyle>
            <a:lvl1pPr marL="0" indent="0" algn="ctr">
              <a:spcAft>
                <a:spcPts val="0"/>
              </a:spcAft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3225453" y="1706882"/>
            <a:ext cx="5555011" cy="4297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67995868"/>
      </p:ext>
    </p:extLst>
  </p:cSld>
  <p:clrMapOvr>
    <a:masterClrMapping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06684402"/>
      </p:ext>
    </p:extLst>
  </p:cSld>
  <p:clrMapOvr>
    <a:masterClrMapping/>
  </p:clrMapOvr>
  <p:transition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077004"/>
      </p:ext>
    </p:extLst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0432-B2C6-4622-A3E3-6C075933C576}" type="datetimeFigureOut">
              <a:rPr lang="it-IT" smtClean="0"/>
              <a:pPr/>
              <a:t>20/02/22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1B75-ECC4-4FDF-93A6-BE539378BFB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5782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0432-B2C6-4622-A3E3-6C075933C576}" type="datetimeFigureOut">
              <a:rPr lang="it-IT" smtClean="0"/>
              <a:pPr/>
              <a:t>20/02/22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1B75-ECC4-4FDF-93A6-BE539378B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0432-B2C6-4622-A3E3-6C075933C576}" type="datetimeFigureOut">
              <a:rPr lang="it-IT" smtClean="0"/>
              <a:pPr/>
              <a:t>20/02/22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1B75-ECC4-4FDF-93A6-BE539378B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0432-B2C6-4622-A3E3-6C075933C576}" type="datetimeFigureOut">
              <a:rPr lang="it-IT" smtClean="0"/>
              <a:pPr/>
              <a:t>20/02/22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1B75-ECC4-4FDF-93A6-BE539378B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0432-B2C6-4622-A3E3-6C075933C576}" type="datetimeFigureOut">
              <a:rPr lang="it-IT" smtClean="0"/>
              <a:pPr/>
              <a:t>20/02/22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1B75-ECC4-4FDF-93A6-BE539378BFB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21" Type="http://schemas.openxmlformats.org/officeDocument/2006/relationships/slideLayout" Target="../slideLayouts/slideLayout33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37.xml"/><Relationship Id="rId21" Type="http://schemas.openxmlformats.org/officeDocument/2006/relationships/slideLayout" Target="../slideLayouts/slideLayout55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20" Type="http://schemas.openxmlformats.org/officeDocument/2006/relationships/slideLayout" Target="../slideLayouts/slideLayout54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23" Type="http://schemas.openxmlformats.org/officeDocument/2006/relationships/theme" Target="../theme/theme3.xml"/><Relationship Id="rId10" Type="http://schemas.openxmlformats.org/officeDocument/2006/relationships/slideLayout" Target="../slideLayouts/slideLayout44.xml"/><Relationship Id="rId19" Type="http://schemas.openxmlformats.org/officeDocument/2006/relationships/slideLayout" Target="../slideLayouts/slideLayout53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Relationship Id="rId22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Click to change the title style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change styles of the scheme text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20432-B2C6-4622-A3E3-6C075933C576}" type="datetimeFigureOut">
              <a:rPr lang="it-IT" smtClean="0"/>
              <a:t>20/02/22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E1B75-ECC4-4FDF-93A6-BE539378BFB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>
            <a:spLocks noGrp="1" noChangeArrowheads="1"/>
          </p:cNvSpPr>
          <p:nvPr/>
        </p:nvSpPr>
        <p:spPr bwMode="gray">
          <a:xfrm>
            <a:off x="4155948" y="6254145"/>
            <a:ext cx="832104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 anchorCtr="0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582017">
              <a:defRPr/>
            </a:pPr>
            <a:fld id="{5909AF01-7EFE-4A29-B021-8BA707099C41}" type="slidenum">
              <a:rPr lang="en-US" sz="700">
                <a:solidFill>
                  <a:srgbClr val="716F73"/>
                </a:solidFill>
                <a:latin typeface="Arial"/>
              </a:rPr>
              <a:pPr defTabSz="582017">
                <a:defRPr/>
              </a:pPr>
              <a:t>‹N›</a:t>
            </a:fld>
            <a:endParaRPr lang="en-US" sz="700" dirty="0">
              <a:solidFill>
                <a:srgbClr val="716F73"/>
              </a:solidFill>
              <a:latin typeface="Arial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63538" y="1706883"/>
            <a:ext cx="8416782" cy="4152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363539" y="751036"/>
            <a:ext cx="8416925" cy="49244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671" y="6144221"/>
            <a:ext cx="1851013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932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  <p:sldLayoutId id="2147483681" r:id="rId19"/>
    <p:sldLayoutId id="2147483682" r:id="rId20"/>
    <p:sldLayoutId id="2147483683" r:id="rId21"/>
    <p:sldLayoutId id="2147483684" r:id="rId22"/>
  </p:sldLayoutIdLst>
  <p:transition>
    <p:fade/>
  </p:transition>
  <p:hf hdr="0"/>
  <p:txStyles>
    <p:titleStyle>
      <a:lvl1pPr algn="l" defTabSz="285693" rtl="0" eaLnBrk="1" latinLnBrk="0" hangingPunct="1">
        <a:lnSpc>
          <a:spcPct val="100000"/>
        </a:lnSpc>
        <a:spcBef>
          <a:spcPct val="0"/>
        </a:spcBef>
        <a:buNone/>
        <a:defRPr sz="2600" b="1" kern="1200" cap="all" spc="0" baseline="0">
          <a:solidFill>
            <a:schemeClr val="accent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31764" indent="-231764" algn="l" defTabSz="285693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sz="2200" b="1" kern="1200" spc="0" baseline="0">
          <a:solidFill>
            <a:schemeClr val="tx1"/>
          </a:solidFill>
          <a:latin typeface="+mn-lt"/>
          <a:ea typeface="+mn-ea"/>
          <a:cs typeface="+mn-cs"/>
        </a:defRPr>
      </a:lvl1pPr>
      <a:lvl2pPr marL="457178" indent="-225413" algn="l" defTabSz="285693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90000"/>
        <a:buFont typeface="Arial" panose="020B0604020202020204" pitchFamily="34" charset="0"/>
        <a:buChar char="–"/>
        <a:defRPr sz="2000" b="1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88941" indent="-231764" algn="l" defTabSz="285693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sz="1800" b="1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914355" indent="-225413" algn="l" defTabSz="285693" rtl="0" eaLnBrk="1" latinLnBrk="0" hangingPunct="1">
        <a:lnSpc>
          <a:spcPct val="100000"/>
        </a:lnSpc>
        <a:spcBef>
          <a:spcPts val="300"/>
        </a:spcBef>
        <a:buClr>
          <a:schemeClr val="accent1"/>
        </a:buClr>
        <a:buSzPct val="90000"/>
        <a:buFont typeface="Arial" panose="020B0604020202020204" pitchFamily="34" charset="0"/>
        <a:buChar char="–"/>
        <a:defRPr sz="1600" b="1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084209" indent="-169855" algn="l" defTabSz="285693" rtl="0" eaLnBrk="1" latinLnBrk="0" hangingPunct="1">
        <a:lnSpc>
          <a:spcPct val="100000"/>
        </a:lnSpc>
        <a:spcBef>
          <a:spcPts val="300"/>
        </a:spcBef>
        <a:buClr>
          <a:schemeClr val="accent1"/>
        </a:buClr>
        <a:buSzPct val="90000"/>
        <a:buFont typeface="Arial" panose="020B0604020202020204" pitchFamily="34" charset="0"/>
        <a:buChar char="•"/>
        <a:defRPr sz="1400" b="1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714233" indent="0" algn="l" defTabSz="285693" rtl="0" eaLnBrk="1" latinLnBrk="0" hangingPunct="1">
        <a:lnSpc>
          <a:spcPct val="90000"/>
        </a:lnSpc>
        <a:spcBef>
          <a:spcPts val="156"/>
        </a:spcBef>
        <a:buFont typeface="Arial" panose="020B0604020202020204" pitchFamily="34" charset="0"/>
        <a:buNone/>
        <a:defRPr sz="563" kern="1200">
          <a:solidFill>
            <a:schemeClr val="tx1"/>
          </a:solidFill>
          <a:latin typeface="+mn-lt"/>
          <a:ea typeface="+mn-ea"/>
          <a:cs typeface="+mn-cs"/>
        </a:defRPr>
      </a:lvl6pPr>
      <a:lvl7pPr marL="928503" indent="-71424" algn="l" defTabSz="285693" rtl="0" eaLnBrk="1" latinLnBrk="0" hangingPunct="1">
        <a:lnSpc>
          <a:spcPct val="90000"/>
        </a:lnSpc>
        <a:spcBef>
          <a:spcPts val="156"/>
        </a:spcBef>
        <a:buFont typeface="Arial" panose="020B0604020202020204" pitchFamily="34" charset="0"/>
        <a:buChar char="•"/>
        <a:defRPr sz="563" kern="1200">
          <a:solidFill>
            <a:schemeClr val="tx1"/>
          </a:solidFill>
          <a:latin typeface="+mn-lt"/>
          <a:ea typeface="+mn-ea"/>
          <a:cs typeface="+mn-cs"/>
        </a:defRPr>
      </a:lvl7pPr>
      <a:lvl8pPr marL="1071350" indent="-71424" algn="l" defTabSz="285693" rtl="0" eaLnBrk="1" latinLnBrk="0" hangingPunct="1">
        <a:lnSpc>
          <a:spcPct val="90000"/>
        </a:lnSpc>
        <a:spcBef>
          <a:spcPts val="156"/>
        </a:spcBef>
        <a:buFont typeface="Arial" panose="020B0604020202020204" pitchFamily="34" charset="0"/>
        <a:buChar char="•"/>
        <a:defRPr sz="563" kern="1200">
          <a:solidFill>
            <a:schemeClr val="tx1"/>
          </a:solidFill>
          <a:latin typeface="+mn-lt"/>
          <a:ea typeface="+mn-ea"/>
          <a:cs typeface="+mn-cs"/>
        </a:defRPr>
      </a:lvl8pPr>
      <a:lvl9pPr marL="1214197" indent="-71424" algn="l" defTabSz="285693" rtl="0" eaLnBrk="1" latinLnBrk="0" hangingPunct="1">
        <a:lnSpc>
          <a:spcPct val="90000"/>
        </a:lnSpc>
        <a:spcBef>
          <a:spcPts val="156"/>
        </a:spcBef>
        <a:buFont typeface="Arial" panose="020B0604020202020204" pitchFamily="34" charset="0"/>
        <a:buChar char="•"/>
        <a:defRPr sz="5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693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1pPr>
      <a:lvl2pPr marL="142847" algn="l" defTabSz="285693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2pPr>
      <a:lvl3pPr marL="285693" algn="l" defTabSz="285693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3pPr>
      <a:lvl4pPr marL="428540" algn="l" defTabSz="285693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4pPr>
      <a:lvl5pPr marL="571387" algn="l" defTabSz="285693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5pPr>
      <a:lvl6pPr marL="714233" algn="l" defTabSz="285693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6pPr>
      <a:lvl7pPr marL="857080" algn="l" defTabSz="285693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7pPr>
      <a:lvl8pPr marL="999926" algn="l" defTabSz="285693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8pPr>
      <a:lvl9pPr marL="1142773" algn="l" defTabSz="285693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>
            <a:spLocks noGrp="1" noChangeArrowheads="1"/>
          </p:cNvSpPr>
          <p:nvPr/>
        </p:nvSpPr>
        <p:spPr bwMode="gray">
          <a:xfrm>
            <a:off x="4155948" y="6254144"/>
            <a:ext cx="832104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 anchorCtr="0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582031">
              <a:defRPr/>
            </a:pPr>
            <a:fld id="{5909AF01-7EFE-4A29-B021-8BA707099C41}" type="slidenum">
              <a:rPr lang="en-US" sz="700">
                <a:solidFill>
                  <a:srgbClr val="716F73"/>
                </a:solidFill>
                <a:latin typeface="Arial"/>
              </a:rPr>
              <a:pPr defTabSz="582031">
                <a:defRPr/>
              </a:pPr>
              <a:t>‹N›</a:t>
            </a:fld>
            <a:endParaRPr lang="en-US" sz="700" dirty="0">
              <a:solidFill>
                <a:srgbClr val="716F73"/>
              </a:solidFill>
              <a:latin typeface="Arial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63538" y="1706882"/>
            <a:ext cx="8416782" cy="4152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363539" y="751036"/>
            <a:ext cx="8416925" cy="49244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671" y="6144221"/>
            <a:ext cx="1851013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35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  <p:sldLayoutId id="2147483706" r:id="rId21"/>
    <p:sldLayoutId id="2147483707" r:id="rId22"/>
  </p:sldLayoutIdLst>
  <p:transition>
    <p:fade/>
  </p:transition>
  <p:hf hdr="0"/>
  <p:txStyles>
    <p:titleStyle>
      <a:lvl1pPr algn="l" defTabSz="285700" rtl="0" eaLnBrk="1" latinLnBrk="0" hangingPunct="1">
        <a:lnSpc>
          <a:spcPct val="100000"/>
        </a:lnSpc>
        <a:spcBef>
          <a:spcPct val="0"/>
        </a:spcBef>
        <a:buNone/>
        <a:defRPr sz="2600" b="1" kern="1200" cap="all" spc="0" baseline="0">
          <a:solidFill>
            <a:schemeClr val="accent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31770" indent="-231770" algn="l" defTabSz="2857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sz="2200" b="1" kern="1200" spc="0" baseline="0">
          <a:solidFill>
            <a:schemeClr val="tx1"/>
          </a:solidFill>
          <a:latin typeface="+mn-lt"/>
          <a:ea typeface="+mn-ea"/>
          <a:cs typeface="+mn-cs"/>
        </a:defRPr>
      </a:lvl1pPr>
      <a:lvl2pPr marL="457189" indent="-225419" algn="l" defTabSz="2857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90000"/>
        <a:buFont typeface="Arial" panose="020B0604020202020204" pitchFamily="34" charset="0"/>
        <a:buChar char="–"/>
        <a:defRPr sz="2000" b="1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88958" indent="-231770" algn="l" defTabSz="2857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sz="1800" b="1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914378" indent="-225419" algn="l" defTabSz="285700" rtl="0" eaLnBrk="1" latinLnBrk="0" hangingPunct="1">
        <a:lnSpc>
          <a:spcPct val="100000"/>
        </a:lnSpc>
        <a:spcBef>
          <a:spcPts val="300"/>
        </a:spcBef>
        <a:buClr>
          <a:schemeClr val="accent1"/>
        </a:buClr>
        <a:buSzPct val="90000"/>
        <a:buFont typeface="Arial" panose="020B0604020202020204" pitchFamily="34" charset="0"/>
        <a:buChar char="–"/>
        <a:defRPr sz="1600" b="1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084236" indent="-169859" algn="l" defTabSz="285700" rtl="0" eaLnBrk="1" latinLnBrk="0" hangingPunct="1">
        <a:lnSpc>
          <a:spcPct val="100000"/>
        </a:lnSpc>
        <a:spcBef>
          <a:spcPts val="300"/>
        </a:spcBef>
        <a:buClr>
          <a:schemeClr val="accent1"/>
        </a:buClr>
        <a:buSzPct val="90000"/>
        <a:buFont typeface="Arial" panose="020B0604020202020204" pitchFamily="34" charset="0"/>
        <a:buChar char="•"/>
        <a:defRPr sz="1400" b="1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714251" indent="0" algn="l" defTabSz="285700" rtl="0" eaLnBrk="1" latinLnBrk="0" hangingPunct="1">
        <a:lnSpc>
          <a:spcPct val="90000"/>
        </a:lnSpc>
        <a:spcBef>
          <a:spcPts val="156"/>
        </a:spcBef>
        <a:buFont typeface="Arial" panose="020B0604020202020204" pitchFamily="34" charset="0"/>
        <a:buNone/>
        <a:defRPr sz="563" kern="1200">
          <a:solidFill>
            <a:schemeClr val="tx1"/>
          </a:solidFill>
          <a:latin typeface="+mn-lt"/>
          <a:ea typeface="+mn-ea"/>
          <a:cs typeface="+mn-cs"/>
        </a:defRPr>
      </a:lvl6pPr>
      <a:lvl7pPr marL="928526" indent="-71426" algn="l" defTabSz="285700" rtl="0" eaLnBrk="1" latinLnBrk="0" hangingPunct="1">
        <a:lnSpc>
          <a:spcPct val="90000"/>
        </a:lnSpc>
        <a:spcBef>
          <a:spcPts val="156"/>
        </a:spcBef>
        <a:buFont typeface="Arial" panose="020B0604020202020204" pitchFamily="34" charset="0"/>
        <a:buChar char="•"/>
        <a:defRPr sz="563" kern="1200">
          <a:solidFill>
            <a:schemeClr val="tx1"/>
          </a:solidFill>
          <a:latin typeface="+mn-lt"/>
          <a:ea typeface="+mn-ea"/>
          <a:cs typeface="+mn-cs"/>
        </a:defRPr>
      </a:lvl7pPr>
      <a:lvl8pPr marL="1071377" indent="-71426" algn="l" defTabSz="285700" rtl="0" eaLnBrk="1" latinLnBrk="0" hangingPunct="1">
        <a:lnSpc>
          <a:spcPct val="90000"/>
        </a:lnSpc>
        <a:spcBef>
          <a:spcPts val="156"/>
        </a:spcBef>
        <a:buFont typeface="Arial" panose="020B0604020202020204" pitchFamily="34" charset="0"/>
        <a:buChar char="•"/>
        <a:defRPr sz="563" kern="1200">
          <a:solidFill>
            <a:schemeClr val="tx1"/>
          </a:solidFill>
          <a:latin typeface="+mn-lt"/>
          <a:ea typeface="+mn-ea"/>
          <a:cs typeface="+mn-cs"/>
        </a:defRPr>
      </a:lvl8pPr>
      <a:lvl9pPr marL="1214227" indent="-71426" algn="l" defTabSz="285700" rtl="0" eaLnBrk="1" latinLnBrk="0" hangingPunct="1">
        <a:lnSpc>
          <a:spcPct val="90000"/>
        </a:lnSpc>
        <a:spcBef>
          <a:spcPts val="156"/>
        </a:spcBef>
        <a:buFont typeface="Arial" panose="020B0604020202020204" pitchFamily="34" charset="0"/>
        <a:buChar char="•"/>
        <a:defRPr sz="5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700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1pPr>
      <a:lvl2pPr marL="142850" algn="l" defTabSz="285700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2pPr>
      <a:lvl3pPr marL="285700" algn="l" defTabSz="285700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3pPr>
      <a:lvl4pPr marL="428550" algn="l" defTabSz="285700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4pPr>
      <a:lvl5pPr marL="571401" algn="l" defTabSz="285700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5pPr>
      <a:lvl6pPr marL="714251" algn="l" defTabSz="285700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6pPr>
      <a:lvl7pPr marL="857101" algn="l" defTabSz="285700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7pPr>
      <a:lvl8pPr marL="999951" algn="l" defTabSz="285700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8pPr>
      <a:lvl9pPr marL="1142801" algn="l" defTabSz="285700" rtl="0" eaLnBrk="1" latinLnBrk="0" hangingPunct="1">
        <a:defRPr sz="5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 Educational committee ABE Italy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Maria Angela </a:t>
            </a:r>
            <a:r>
              <a:rPr lang="en-US" dirty="0" err="1"/>
              <a:t>Fontechiari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Learning/Teaching with Inquiry</a:t>
            </a:r>
            <a:br>
              <a:rPr lang="en-US" dirty="0"/>
            </a:br>
            <a:r>
              <a:rPr lang="en-US" dirty="0"/>
              <a:t>PRODUCTIVE QUESTIONS</a:t>
            </a:r>
          </a:p>
        </p:txBody>
      </p:sp>
    </p:spTree>
    <p:extLst>
      <p:ext uri="{BB962C8B-B14F-4D97-AF65-F5344CB8AC3E}">
        <p14:creationId xmlns:p14="http://schemas.microsoft.com/office/powerpoint/2010/main" val="428377731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9756" y="1916832"/>
            <a:ext cx="8964488" cy="1036181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R="5080" indent="229870">
              <a:lnSpc>
                <a:spcPts val="3900"/>
              </a:lnSpc>
              <a:spcBef>
                <a:spcPts val="280"/>
              </a:spcBef>
              <a:defRPr/>
            </a:pPr>
            <a:r>
              <a:rPr lang="it-IT" sz="3200" dirty="0">
                <a:solidFill>
                  <a:srgbClr val="0070C0"/>
                </a:solidFill>
                <a:latin typeface="+mn-lt"/>
                <a:cs typeface="+mn-cs"/>
              </a:rPr>
              <a:t>  Transforming questions to make them investigable</a:t>
            </a:r>
            <a:br>
              <a:rPr lang="it-IT" sz="4000" dirty="0">
                <a:solidFill>
                  <a:srgbClr val="0070C0"/>
                </a:solidFill>
                <a:latin typeface="+mn-lt"/>
                <a:cs typeface="+mn-cs"/>
              </a:rPr>
            </a:br>
            <a:r>
              <a:rPr lang="it-IT" sz="3200" b="1" i="1" dirty="0" err="1">
                <a:solidFill>
                  <a:srgbClr val="0070C0"/>
                </a:solidFill>
                <a:latin typeface="+mn-lt"/>
                <a:cs typeface="+mn-cs"/>
              </a:rPr>
              <a:t>Variables scan </a:t>
            </a:r>
            <a:r>
              <a:rPr lang="it-IT" sz="3200" b="1" dirty="0">
                <a:solidFill>
                  <a:srgbClr val="0070C0"/>
                </a:solidFill>
                <a:latin typeface="+mn-lt"/>
                <a:cs typeface="+mn-cs"/>
              </a:rPr>
              <a:t>(</a:t>
            </a:r>
            <a:r>
              <a:rPr lang="it-IT" sz="3200" b="1" dirty="0" err="1">
                <a:solidFill>
                  <a:srgbClr val="0070C0"/>
                </a:solidFill>
                <a:latin typeface="+mn-lt"/>
                <a:cs typeface="+mn-cs"/>
              </a:rPr>
              <a:t>Jelly</a:t>
            </a:r>
            <a:r>
              <a:rPr lang="it-IT" sz="3200" b="1" dirty="0">
                <a:solidFill>
                  <a:srgbClr val="0070C0"/>
                </a:solidFill>
                <a:latin typeface="+mn-lt"/>
                <a:cs typeface="+mn-cs"/>
              </a:rPr>
              <a:t>, 1985 )</a:t>
            </a:r>
          </a:p>
        </p:txBody>
      </p:sp>
      <p:sp>
        <p:nvSpPr>
          <p:cNvPr id="9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dirty="0">
                <a:latin typeface="Calibri" pitchFamily="34" charset="0"/>
              </a:rPr>
              <a:t>ABE site Italy/ </a:t>
            </a:r>
            <a:r>
              <a:rPr lang="it-IT" sz="1200" dirty="0" err="1">
                <a:latin typeface="Calibri" pitchFamily="34" charset="0"/>
              </a:rPr>
              <a:t>Fontechiari M.A.</a:t>
            </a:r>
            <a:endParaRPr lang="it-IT" sz="1200" dirty="0">
              <a:latin typeface="Calibri" pitchFamily="34" charset="0"/>
            </a:endParaRPr>
          </a:p>
        </p:txBody>
      </p:sp>
      <p:pic>
        <p:nvPicPr>
          <p:cNvPr id="8" name="Immagine 7" descr="varaible sc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3429000"/>
            <a:ext cx="2495550" cy="18288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0" y="27090"/>
            <a:ext cx="8964488" cy="992388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R="5080" indent="229870">
              <a:lnSpc>
                <a:spcPts val="3900"/>
              </a:lnSpc>
              <a:spcBef>
                <a:spcPts val="280"/>
              </a:spcBef>
              <a:defRPr/>
            </a:pPr>
            <a:r>
              <a:rPr lang="it-IT" sz="3200" dirty="0">
                <a:solidFill>
                  <a:srgbClr val="0070C0"/>
                </a:solidFill>
                <a:latin typeface="+mn-lt"/>
                <a:cs typeface="+mn-cs"/>
              </a:rPr>
              <a:t>TRANSFORM questions  </a:t>
            </a:r>
            <a:br>
              <a:rPr lang="it-IT" sz="3200" dirty="0">
                <a:solidFill>
                  <a:srgbClr val="0070C0"/>
                </a:solidFill>
                <a:latin typeface="+mn-lt"/>
                <a:cs typeface="+mn-cs"/>
              </a:rPr>
            </a:br>
            <a:r>
              <a:rPr lang="it-IT" sz="2400" i="1" dirty="0" err="1">
                <a:solidFill>
                  <a:srgbClr val="0070C0"/>
                </a:solidFill>
                <a:latin typeface="+mn-lt"/>
                <a:cs typeface="+mn-cs"/>
              </a:rPr>
              <a:t>Variables</a:t>
            </a:r>
            <a:r>
              <a:rPr lang="it-IT" sz="2400" i="1" dirty="0">
                <a:solidFill>
                  <a:srgbClr val="0070C0"/>
                </a:solidFill>
                <a:latin typeface="+mn-lt"/>
                <a:cs typeface="+mn-cs"/>
              </a:rPr>
              <a:t> </a:t>
            </a:r>
            <a:r>
              <a:rPr lang="it-IT" sz="2400" i="1" dirty="0" err="1">
                <a:solidFill>
                  <a:srgbClr val="0070C0"/>
                </a:solidFill>
                <a:latin typeface="+mn-lt"/>
                <a:cs typeface="+mn-cs"/>
              </a:rPr>
              <a:t>scan</a:t>
            </a:r>
            <a:r>
              <a:rPr lang="it-IT" sz="2400" i="1" dirty="0">
                <a:solidFill>
                  <a:srgbClr val="0070C0"/>
                </a:solidFill>
                <a:latin typeface="+mn-lt"/>
                <a:cs typeface="+mn-cs"/>
              </a:rPr>
              <a:t> </a:t>
            </a:r>
            <a:r>
              <a:rPr lang="it-IT" sz="2400" dirty="0">
                <a:solidFill>
                  <a:srgbClr val="0070C0"/>
                </a:solidFill>
                <a:latin typeface="+mn-lt"/>
                <a:cs typeface="+mn-cs"/>
              </a:rPr>
              <a:t>(</a:t>
            </a:r>
            <a:r>
              <a:rPr lang="it-IT" sz="2400" dirty="0" err="1">
                <a:solidFill>
                  <a:srgbClr val="0070C0"/>
                </a:solidFill>
                <a:latin typeface="+mn-lt"/>
                <a:cs typeface="+mn-cs"/>
              </a:rPr>
              <a:t>Jelly</a:t>
            </a:r>
            <a:r>
              <a:rPr lang="it-IT" sz="2400" dirty="0">
                <a:solidFill>
                  <a:srgbClr val="0070C0"/>
                </a:solidFill>
                <a:latin typeface="+mn-lt"/>
                <a:cs typeface="+mn-cs"/>
              </a:rPr>
              <a:t>, 1985 )</a:t>
            </a:r>
          </a:p>
        </p:txBody>
      </p:sp>
      <p:sp>
        <p:nvSpPr>
          <p:cNvPr id="9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dirty="0">
                <a:latin typeface="Calibri" pitchFamily="34" charset="0"/>
              </a:rPr>
              <a:t>ABE site Italy/ </a:t>
            </a:r>
            <a:r>
              <a:rPr lang="it-IT" sz="1200" dirty="0" err="1">
                <a:latin typeface="Calibri" pitchFamily="34" charset="0"/>
              </a:rPr>
              <a:t>Fontechiari M.A.</a:t>
            </a:r>
            <a:endParaRPr lang="it-IT" sz="1200" dirty="0">
              <a:latin typeface="Calibri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268761"/>
            <a:ext cx="8676456" cy="4696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spcBef>
                <a:spcPct val="20000"/>
              </a:spcBef>
            </a:pPr>
            <a:r>
              <a:rPr lang="it-IT" sz="3000" dirty="0">
                <a:ea typeface="SimSun" pitchFamily="2" charset="-122"/>
              </a:rPr>
              <a:t>Effective method for transforming </a:t>
            </a:r>
            <a:r>
              <a:rPr lang="it-IT" sz="3000" i="1" dirty="0">
                <a:ea typeface="SimSun" pitchFamily="2" charset="-122"/>
              </a:rPr>
              <a:t>"</a:t>
            </a:r>
            <a:r>
              <a:rPr lang="it-IT" sz="3000" i="1" dirty="0" err="1">
                <a:ea typeface="SimSun" pitchFamily="2" charset="-122"/>
              </a:rPr>
              <a:t>Why...</a:t>
            </a:r>
            <a:r>
              <a:rPr lang="it-IT" sz="3000" i="1" dirty="0">
                <a:ea typeface="SimSun" pitchFamily="2" charset="-122"/>
              </a:rPr>
              <a:t>?" </a:t>
            </a:r>
            <a:r>
              <a:rPr lang="it-IT" sz="3000" dirty="0">
                <a:ea typeface="SimSun" pitchFamily="2" charset="-122"/>
              </a:rPr>
              <a:t>questions. </a:t>
            </a:r>
          </a:p>
          <a:p>
            <a:pPr marL="514350" indent="-514350" algn="ctr">
              <a:spcBef>
                <a:spcPct val="20000"/>
              </a:spcBef>
            </a:pPr>
            <a:endParaRPr lang="it-IT" sz="2600" dirty="0">
              <a:ea typeface="SimSun" pitchFamily="2" charset="-122"/>
            </a:endParaRPr>
          </a:p>
          <a:p>
            <a:pPr marL="514350" indent="-514350" algn="ctr">
              <a:spcBef>
                <a:spcPct val="20000"/>
              </a:spcBef>
            </a:pPr>
            <a:r>
              <a:rPr lang="it-IT" sz="2600" dirty="0">
                <a:ea typeface="SimSun" pitchFamily="2" charset="-122"/>
              </a:rPr>
              <a:t>	</a:t>
            </a:r>
          </a:p>
          <a:p>
            <a:pPr marL="514350" indent="-514350">
              <a:spcBef>
                <a:spcPct val="20000"/>
              </a:spcBef>
            </a:pPr>
            <a:endParaRPr lang="it-IT" sz="900" dirty="0">
              <a:solidFill>
                <a:srgbClr val="0070C0"/>
              </a:solidFill>
              <a:ea typeface="SimSun" pitchFamily="2" charset="-122"/>
            </a:endParaRPr>
          </a:p>
          <a:p>
            <a:pPr marL="514350" indent="-514350">
              <a:spcBef>
                <a:spcPct val="20000"/>
              </a:spcBef>
            </a:pPr>
            <a:r>
              <a:rPr lang="it-IT" sz="2800" dirty="0">
                <a:ea typeface="SimSun" pitchFamily="2" charset="-122"/>
              </a:rPr>
              <a:t>	</a:t>
            </a:r>
          </a:p>
          <a:p>
            <a:pPr marL="514350" indent="-514350" algn="ctr">
              <a:spcBef>
                <a:spcPct val="20000"/>
              </a:spcBef>
            </a:pPr>
            <a:r>
              <a:rPr lang="it-IT" sz="2800" dirty="0">
                <a:solidFill>
                  <a:srgbClr val="0070C0"/>
                </a:solidFill>
                <a:ea typeface="SimSun" pitchFamily="2" charset="-122"/>
              </a:rPr>
              <a:t>	</a:t>
            </a:r>
          </a:p>
          <a:p>
            <a:pPr marL="514350" indent="-514350">
              <a:spcBef>
                <a:spcPct val="20000"/>
              </a:spcBef>
            </a:pPr>
            <a:endParaRPr lang="it-IT" sz="28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it-IT" sz="28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it-IT" sz="2800" dirty="0">
              <a:ea typeface="SimSun" pitchFamily="2" charset="-122"/>
            </a:endParaRPr>
          </a:p>
          <a:p>
            <a:r>
              <a:rPr lang="it-IT" sz="2800" dirty="0">
                <a:ea typeface="SimSun" pitchFamily="2" charset="-122"/>
              </a:rPr>
              <a:t>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-252536" y="5473005"/>
            <a:ext cx="96125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ea typeface="SimSun" pitchFamily="2" charset="-122"/>
              </a:rPr>
              <a:t>More specific questions </a:t>
            </a:r>
          </a:p>
          <a:p>
            <a:pPr algn="ctr"/>
            <a:r>
              <a:rPr lang="it-IT" sz="2800" dirty="0">
                <a:ea typeface="SimSun" pitchFamily="2" charset="-122"/>
              </a:rPr>
              <a:t>that can be answered through an investigation</a:t>
            </a:r>
          </a:p>
          <a:p>
            <a:pPr algn="ctr"/>
            <a:endParaRPr lang="it-IT" sz="2800" dirty="0"/>
          </a:p>
        </p:txBody>
      </p:sp>
      <p:cxnSp>
        <p:nvCxnSpPr>
          <p:cNvPr id="10" name="Connettore 2 9"/>
          <p:cNvCxnSpPr/>
          <p:nvPr/>
        </p:nvCxnSpPr>
        <p:spPr>
          <a:xfrm>
            <a:off x="4572000" y="1916832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4572000" y="3429000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4572000" y="5085184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tangolo 13"/>
          <p:cNvSpPr/>
          <p:nvPr/>
        </p:nvSpPr>
        <p:spPr>
          <a:xfrm>
            <a:off x="251520" y="2420888"/>
            <a:ext cx="8640960" cy="25202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683568" y="2420888"/>
            <a:ext cx="7704856" cy="1249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spcBef>
                <a:spcPct val="20000"/>
              </a:spcBef>
            </a:pPr>
            <a:r>
              <a:rPr lang="it-IT" sz="2600" dirty="0">
                <a:solidFill>
                  <a:srgbClr val="0070C0"/>
                </a:solidFill>
                <a:ea typeface="SimSun" pitchFamily="2" charset="-122"/>
              </a:rPr>
              <a:t>Analyze the "non-investigable" question to </a:t>
            </a:r>
          </a:p>
          <a:p>
            <a:pPr marL="514350" indent="-514350" algn="ctr">
              <a:spcBef>
                <a:spcPct val="20000"/>
              </a:spcBef>
            </a:pPr>
            <a:r>
              <a:rPr lang="it-IT" sz="2600" dirty="0">
                <a:solidFill>
                  <a:srgbClr val="0070C0"/>
                </a:solidFill>
                <a:ea typeface="SimSun" pitchFamily="2" charset="-122"/>
              </a:rPr>
              <a:t>Identify variables related to the situation at hand</a:t>
            </a:r>
          </a:p>
          <a:p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899592" y="3861048"/>
            <a:ext cx="72728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spcBef>
                <a:spcPct val="20000"/>
              </a:spcBef>
            </a:pPr>
            <a:r>
              <a:rPr lang="it-IT" sz="2600" dirty="0">
                <a:solidFill>
                  <a:srgbClr val="0070C0"/>
                </a:solidFill>
                <a:ea typeface="SimSun" pitchFamily="2" charset="-122"/>
              </a:rPr>
              <a:t>	Formulate </a:t>
            </a:r>
            <a:r>
              <a:rPr lang="it-IT" sz="2600" i="1" dirty="0">
                <a:solidFill>
                  <a:srgbClr val="0070C0"/>
                </a:solidFill>
                <a:ea typeface="SimSun" pitchFamily="2" charset="-122"/>
              </a:rPr>
              <a:t>"What happens </a:t>
            </a:r>
            <a:r>
              <a:rPr lang="it-IT" sz="2600" i="1" dirty="0" err="1">
                <a:solidFill>
                  <a:srgbClr val="0070C0"/>
                </a:solidFill>
                <a:ea typeface="SimSun" pitchFamily="2" charset="-122"/>
              </a:rPr>
              <a:t>if...</a:t>
            </a:r>
            <a:r>
              <a:rPr lang="it-IT" sz="2600" i="1" dirty="0">
                <a:solidFill>
                  <a:srgbClr val="0070C0"/>
                </a:solidFill>
                <a:ea typeface="SimSun" pitchFamily="2" charset="-122"/>
              </a:rPr>
              <a:t>?" </a:t>
            </a:r>
            <a:r>
              <a:rPr lang="it-IT" sz="2600" dirty="0">
                <a:solidFill>
                  <a:srgbClr val="0070C0"/>
                </a:solidFill>
                <a:ea typeface="SimSun" pitchFamily="2" charset="-122"/>
              </a:rPr>
              <a:t>questions by changing a variable each time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-252536" y="1916832"/>
            <a:ext cx="9937104" cy="4464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0" y="27090"/>
            <a:ext cx="8964488" cy="992388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R="5080" indent="229870">
              <a:lnSpc>
                <a:spcPts val="3900"/>
              </a:lnSpc>
              <a:spcBef>
                <a:spcPts val="280"/>
              </a:spcBef>
              <a:defRPr/>
            </a:pPr>
            <a:r>
              <a:rPr lang="it-IT" sz="3200" dirty="0">
                <a:solidFill>
                  <a:srgbClr val="0070C0"/>
                </a:solidFill>
              </a:rPr>
              <a:t>TRANSFORM</a:t>
            </a:r>
            <a:r>
              <a:rPr lang="it-IT" sz="3200" dirty="0">
                <a:solidFill>
                  <a:srgbClr val="0070C0"/>
                </a:solidFill>
                <a:latin typeface="+mn-lt"/>
                <a:cs typeface="+mn-cs"/>
              </a:rPr>
              <a:t> questions  </a:t>
            </a:r>
            <a:br>
              <a:rPr lang="it-IT" sz="3200" dirty="0">
                <a:solidFill>
                  <a:srgbClr val="0070C0"/>
                </a:solidFill>
                <a:latin typeface="+mn-lt"/>
                <a:cs typeface="+mn-cs"/>
              </a:rPr>
            </a:br>
            <a:r>
              <a:rPr lang="it-IT" sz="2400" i="1" dirty="0" err="1">
                <a:solidFill>
                  <a:srgbClr val="0070C0"/>
                </a:solidFill>
                <a:latin typeface="+mn-lt"/>
                <a:cs typeface="+mn-cs"/>
              </a:rPr>
              <a:t>Variables</a:t>
            </a:r>
            <a:r>
              <a:rPr lang="it-IT" sz="2400" i="1" dirty="0">
                <a:solidFill>
                  <a:srgbClr val="0070C0"/>
                </a:solidFill>
                <a:latin typeface="+mn-lt"/>
                <a:cs typeface="+mn-cs"/>
              </a:rPr>
              <a:t> </a:t>
            </a:r>
            <a:r>
              <a:rPr lang="it-IT" sz="2400" i="1" dirty="0" err="1">
                <a:solidFill>
                  <a:srgbClr val="0070C0"/>
                </a:solidFill>
                <a:latin typeface="+mn-lt"/>
                <a:cs typeface="+mn-cs"/>
              </a:rPr>
              <a:t>scan</a:t>
            </a:r>
            <a:r>
              <a:rPr lang="it-IT" sz="2400" i="1" dirty="0">
                <a:solidFill>
                  <a:srgbClr val="0070C0"/>
                </a:solidFill>
                <a:latin typeface="+mn-lt"/>
                <a:cs typeface="+mn-cs"/>
              </a:rPr>
              <a:t> </a:t>
            </a:r>
            <a:r>
              <a:rPr lang="it-IT" sz="2400" dirty="0">
                <a:solidFill>
                  <a:srgbClr val="0070C0"/>
                </a:solidFill>
                <a:latin typeface="+mn-lt"/>
                <a:cs typeface="+mn-cs"/>
              </a:rPr>
              <a:t>(</a:t>
            </a:r>
            <a:r>
              <a:rPr lang="it-IT" sz="2400" dirty="0" err="1">
                <a:solidFill>
                  <a:srgbClr val="0070C0"/>
                </a:solidFill>
                <a:latin typeface="+mn-lt"/>
                <a:cs typeface="+mn-cs"/>
              </a:rPr>
              <a:t>Jelly</a:t>
            </a:r>
            <a:r>
              <a:rPr lang="it-IT" sz="2400" dirty="0">
                <a:solidFill>
                  <a:srgbClr val="0070C0"/>
                </a:solidFill>
                <a:latin typeface="+mn-lt"/>
                <a:cs typeface="+mn-cs"/>
              </a:rPr>
              <a:t>, 1985 )</a:t>
            </a:r>
          </a:p>
        </p:txBody>
      </p:sp>
      <p:sp>
        <p:nvSpPr>
          <p:cNvPr id="9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dirty="0">
                <a:latin typeface="Calibri" pitchFamily="34" charset="0"/>
              </a:rPr>
              <a:t>ABE site Italy/ </a:t>
            </a:r>
            <a:r>
              <a:rPr lang="it-IT" sz="1200" dirty="0" err="1">
                <a:latin typeface="Calibri" pitchFamily="34" charset="0"/>
              </a:rPr>
              <a:t>Fontechiari M.A.</a:t>
            </a:r>
            <a:endParaRPr lang="it-IT" sz="1200" dirty="0">
              <a:latin typeface="Calibri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268761"/>
            <a:ext cx="8676456" cy="4696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spcBef>
                <a:spcPct val="20000"/>
              </a:spcBef>
            </a:pPr>
            <a:r>
              <a:rPr lang="it-IT" sz="3000" dirty="0">
                <a:ea typeface="SimSun" pitchFamily="2" charset="-122"/>
              </a:rPr>
              <a:t>Effective method for transforming </a:t>
            </a:r>
            <a:r>
              <a:rPr lang="it-IT" sz="3000" i="1" dirty="0">
                <a:ea typeface="SimSun" pitchFamily="2" charset="-122"/>
              </a:rPr>
              <a:t>"</a:t>
            </a:r>
            <a:r>
              <a:rPr lang="it-IT" sz="3000" i="1" dirty="0" err="1">
                <a:ea typeface="SimSun" pitchFamily="2" charset="-122"/>
              </a:rPr>
              <a:t>Why...</a:t>
            </a:r>
            <a:r>
              <a:rPr lang="it-IT" sz="3000" i="1" dirty="0">
                <a:ea typeface="SimSun" pitchFamily="2" charset="-122"/>
              </a:rPr>
              <a:t>?" </a:t>
            </a:r>
            <a:r>
              <a:rPr lang="it-IT" sz="3000" dirty="0">
                <a:ea typeface="SimSun" pitchFamily="2" charset="-122"/>
              </a:rPr>
              <a:t>questions. </a:t>
            </a:r>
          </a:p>
          <a:p>
            <a:pPr marL="514350" indent="-514350" algn="ctr">
              <a:spcBef>
                <a:spcPct val="20000"/>
              </a:spcBef>
            </a:pPr>
            <a:endParaRPr lang="it-IT" sz="2600" dirty="0">
              <a:ea typeface="SimSun" pitchFamily="2" charset="-122"/>
            </a:endParaRPr>
          </a:p>
          <a:p>
            <a:pPr marL="514350" indent="-514350" algn="ctr">
              <a:spcBef>
                <a:spcPct val="20000"/>
              </a:spcBef>
            </a:pPr>
            <a:r>
              <a:rPr lang="it-IT" sz="2600" dirty="0">
                <a:ea typeface="SimSun" pitchFamily="2" charset="-122"/>
              </a:rPr>
              <a:t>	</a:t>
            </a:r>
          </a:p>
          <a:p>
            <a:pPr marL="514350" indent="-514350">
              <a:spcBef>
                <a:spcPct val="20000"/>
              </a:spcBef>
            </a:pPr>
            <a:endParaRPr lang="it-IT" sz="900" dirty="0">
              <a:solidFill>
                <a:srgbClr val="0070C0"/>
              </a:solidFill>
              <a:ea typeface="SimSun" pitchFamily="2" charset="-122"/>
            </a:endParaRPr>
          </a:p>
          <a:p>
            <a:pPr marL="514350" indent="-514350">
              <a:spcBef>
                <a:spcPct val="20000"/>
              </a:spcBef>
            </a:pPr>
            <a:r>
              <a:rPr lang="it-IT" sz="2800" dirty="0">
                <a:ea typeface="SimSun" pitchFamily="2" charset="-122"/>
              </a:rPr>
              <a:t>	</a:t>
            </a:r>
          </a:p>
          <a:p>
            <a:pPr marL="514350" indent="-514350" algn="ctr">
              <a:spcBef>
                <a:spcPct val="20000"/>
              </a:spcBef>
            </a:pPr>
            <a:r>
              <a:rPr lang="it-IT" sz="2800" dirty="0">
                <a:solidFill>
                  <a:srgbClr val="0070C0"/>
                </a:solidFill>
                <a:ea typeface="SimSun" pitchFamily="2" charset="-122"/>
              </a:rPr>
              <a:t>	</a:t>
            </a:r>
          </a:p>
          <a:p>
            <a:pPr marL="514350" indent="-514350">
              <a:spcBef>
                <a:spcPct val="20000"/>
              </a:spcBef>
            </a:pPr>
            <a:endParaRPr lang="it-IT" sz="28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it-IT" sz="28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it-IT" sz="2800" dirty="0">
              <a:ea typeface="SimSun" pitchFamily="2" charset="-122"/>
            </a:endParaRPr>
          </a:p>
          <a:p>
            <a:r>
              <a:rPr lang="it-IT" sz="2800" dirty="0">
                <a:ea typeface="SimSun" pitchFamily="2" charset="-122"/>
              </a:rPr>
              <a:t>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-252536" y="5473005"/>
            <a:ext cx="96125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ea typeface="SimSun" pitchFamily="2" charset="-122"/>
              </a:rPr>
              <a:t>More specific questions </a:t>
            </a:r>
          </a:p>
          <a:p>
            <a:pPr algn="ctr"/>
            <a:r>
              <a:rPr lang="it-IT" sz="2800" dirty="0">
                <a:ea typeface="SimSun" pitchFamily="2" charset="-122"/>
              </a:rPr>
              <a:t>that can be answered through an investigation</a:t>
            </a:r>
          </a:p>
          <a:p>
            <a:pPr algn="ctr"/>
            <a:endParaRPr lang="it-IT" sz="2800" dirty="0"/>
          </a:p>
        </p:txBody>
      </p:sp>
      <p:cxnSp>
        <p:nvCxnSpPr>
          <p:cNvPr id="10" name="Connettore 2 9"/>
          <p:cNvCxnSpPr/>
          <p:nvPr/>
        </p:nvCxnSpPr>
        <p:spPr>
          <a:xfrm>
            <a:off x="4572000" y="1916832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4572000" y="3429000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4572000" y="5085184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tangolo 13"/>
          <p:cNvSpPr/>
          <p:nvPr/>
        </p:nvSpPr>
        <p:spPr>
          <a:xfrm>
            <a:off x="251520" y="2348880"/>
            <a:ext cx="8640960" cy="25922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683568" y="2420888"/>
            <a:ext cx="7704856" cy="124957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 algn="ctr">
              <a:spcBef>
                <a:spcPct val="20000"/>
              </a:spcBef>
            </a:pPr>
            <a:r>
              <a:rPr lang="it-IT" sz="2600" b="1" dirty="0">
                <a:solidFill>
                  <a:srgbClr val="0070C0"/>
                </a:solidFill>
                <a:ea typeface="SimSun" pitchFamily="2" charset="-122"/>
              </a:rPr>
              <a:t>Analyze the "non-investigable" question to </a:t>
            </a:r>
          </a:p>
          <a:p>
            <a:pPr marL="514350" indent="-514350" algn="ctr">
              <a:spcBef>
                <a:spcPct val="20000"/>
              </a:spcBef>
            </a:pPr>
            <a:r>
              <a:rPr lang="it-IT" sz="2600" b="1" dirty="0">
                <a:solidFill>
                  <a:srgbClr val="0070C0"/>
                </a:solidFill>
                <a:ea typeface="SimSun" pitchFamily="2" charset="-122"/>
              </a:rPr>
              <a:t>Identify variables related to the situation at hand</a:t>
            </a:r>
          </a:p>
          <a:p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899592" y="3861048"/>
            <a:ext cx="7272808" cy="8925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 algn="ctr">
              <a:spcBef>
                <a:spcPct val="20000"/>
              </a:spcBef>
            </a:pPr>
            <a:r>
              <a:rPr lang="it-IT" sz="2600" b="1" dirty="0">
                <a:solidFill>
                  <a:srgbClr val="0070C0"/>
                </a:solidFill>
                <a:ea typeface="SimSun" pitchFamily="2" charset="-122"/>
              </a:rPr>
              <a:t>	Formulate </a:t>
            </a:r>
            <a:r>
              <a:rPr lang="it-IT" sz="2600" b="1" i="1" dirty="0">
                <a:solidFill>
                  <a:srgbClr val="0070C0"/>
                </a:solidFill>
                <a:ea typeface="SimSun" pitchFamily="2" charset="-122"/>
              </a:rPr>
              <a:t>"What happens </a:t>
            </a:r>
            <a:r>
              <a:rPr lang="it-IT" sz="2600" b="1" i="1" dirty="0" err="1">
                <a:solidFill>
                  <a:srgbClr val="0070C0"/>
                </a:solidFill>
                <a:ea typeface="SimSun" pitchFamily="2" charset="-122"/>
              </a:rPr>
              <a:t>if...</a:t>
            </a:r>
            <a:r>
              <a:rPr lang="it-IT" sz="2600" b="1" i="1" dirty="0">
                <a:solidFill>
                  <a:srgbClr val="0070C0"/>
                </a:solidFill>
                <a:ea typeface="SimSun" pitchFamily="2" charset="-122"/>
              </a:rPr>
              <a:t>?" </a:t>
            </a:r>
            <a:r>
              <a:rPr lang="it-IT" sz="2600" b="1" dirty="0">
                <a:solidFill>
                  <a:srgbClr val="0070C0"/>
                </a:solidFill>
                <a:ea typeface="SimSun" pitchFamily="2" charset="-122"/>
              </a:rPr>
              <a:t>questions by changing a variable each time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-972616" y="5013176"/>
            <a:ext cx="11161240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2 16"/>
          <p:cNvCxnSpPr/>
          <p:nvPr/>
        </p:nvCxnSpPr>
        <p:spPr>
          <a:xfrm>
            <a:off x="4572000" y="3429000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251520" y="2348880"/>
            <a:ext cx="8640960" cy="25922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0" y="27090"/>
            <a:ext cx="8964488" cy="992388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R="5080" indent="229870">
              <a:lnSpc>
                <a:spcPts val="3900"/>
              </a:lnSpc>
              <a:spcBef>
                <a:spcPts val="280"/>
              </a:spcBef>
              <a:defRPr/>
            </a:pPr>
            <a:r>
              <a:rPr lang="it-IT" sz="3200" dirty="0">
                <a:solidFill>
                  <a:srgbClr val="0070C0"/>
                </a:solidFill>
                <a:latin typeface="+mn-lt"/>
                <a:cs typeface="+mn-cs"/>
              </a:rPr>
              <a:t>TRAFORM questions  </a:t>
            </a:r>
            <a:br>
              <a:rPr lang="it-IT" sz="3200" dirty="0">
                <a:solidFill>
                  <a:srgbClr val="0070C0"/>
                </a:solidFill>
                <a:latin typeface="+mn-lt"/>
                <a:cs typeface="+mn-cs"/>
              </a:rPr>
            </a:br>
            <a:r>
              <a:rPr lang="it-IT" sz="2400" i="1" dirty="0" err="1">
                <a:solidFill>
                  <a:srgbClr val="0070C0"/>
                </a:solidFill>
                <a:latin typeface="+mn-lt"/>
                <a:cs typeface="+mn-cs"/>
              </a:rPr>
              <a:t>Variables scan </a:t>
            </a:r>
            <a:r>
              <a:rPr lang="it-IT" sz="2400" dirty="0">
                <a:solidFill>
                  <a:srgbClr val="0070C0"/>
                </a:solidFill>
                <a:latin typeface="+mn-lt"/>
                <a:cs typeface="+mn-cs"/>
              </a:rPr>
              <a:t>(</a:t>
            </a:r>
            <a:r>
              <a:rPr lang="it-IT" sz="2400" dirty="0" err="1">
                <a:solidFill>
                  <a:srgbClr val="0070C0"/>
                </a:solidFill>
                <a:latin typeface="+mn-lt"/>
                <a:cs typeface="+mn-cs"/>
              </a:rPr>
              <a:t>Jelly</a:t>
            </a:r>
            <a:r>
              <a:rPr lang="it-IT" sz="2400" dirty="0">
                <a:solidFill>
                  <a:srgbClr val="0070C0"/>
                </a:solidFill>
                <a:latin typeface="+mn-lt"/>
                <a:cs typeface="+mn-cs"/>
              </a:rPr>
              <a:t>, 1985 )</a:t>
            </a:r>
          </a:p>
        </p:txBody>
      </p:sp>
      <p:sp>
        <p:nvSpPr>
          <p:cNvPr id="9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dirty="0">
                <a:latin typeface="Calibri" pitchFamily="34" charset="0"/>
              </a:rPr>
              <a:t>ABE site Italy/ </a:t>
            </a:r>
            <a:r>
              <a:rPr lang="it-IT" sz="1200" dirty="0" err="1">
                <a:latin typeface="Calibri" pitchFamily="34" charset="0"/>
              </a:rPr>
              <a:t>Fontechiari M.A.</a:t>
            </a:r>
            <a:endParaRPr lang="it-IT" sz="1200" dirty="0">
              <a:latin typeface="Calibri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07504" y="1268761"/>
            <a:ext cx="8820472" cy="4696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spcBef>
                <a:spcPct val="20000"/>
              </a:spcBef>
            </a:pPr>
            <a:r>
              <a:rPr lang="it-IT" sz="3000" dirty="0">
                <a:ea typeface="SimSun" pitchFamily="2" charset="-122"/>
              </a:rPr>
              <a:t>Effective method for transforming </a:t>
            </a:r>
            <a:r>
              <a:rPr lang="it-IT" sz="3000" i="1" dirty="0">
                <a:ea typeface="SimSun" pitchFamily="2" charset="-122"/>
              </a:rPr>
              <a:t>"</a:t>
            </a:r>
            <a:r>
              <a:rPr lang="it-IT" sz="3000" i="1" dirty="0" err="1">
                <a:ea typeface="SimSun" pitchFamily="2" charset="-122"/>
              </a:rPr>
              <a:t>Why...</a:t>
            </a:r>
            <a:r>
              <a:rPr lang="it-IT" sz="3000" i="1" dirty="0">
                <a:ea typeface="SimSun" pitchFamily="2" charset="-122"/>
              </a:rPr>
              <a:t>?" </a:t>
            </a:r>
            <a:r>
              <a:rPr lang="it-IT" sz="3000" dirty="0">
                <a:ea typeface="SimSun" pitchFamily="2" charset="-122"/>
              </a:rPr>
              <a:t>questions. </a:t>
            </a:r>
          </a:p>
          <a:p>
            <a:pPr marL="514350" indent="-514350" algn="ctr">
              <a:spcBef>
                <a:spcPct val="20000"/>
              </a:spcBef>
            </a:pPr>
            <a:endParaRPr lang="it-IT" sz="2600" dirty="0">
              <a:ea typeface="SimSun" pitchFamily="2" charset="-122"/>
            </a:endParaRPr>
          </a:p>
          <a:p>
            <a:pPr marL="514350" indent="-514350" algn="ctr">
              <a:spcBef>
                <a:spcPct val="20000"/>
              </a:spcBef>
            </a:pPr>
            <a:r>
              <a:rPr lang="it-IT" sz="2600" dirty="0">
                <a:ea typeface="SimSun" pitchFamily="2" charset="-122"/>
              </a:rPr>
              <a:t>	</a:t>
            </a:r>
          </a:p>
          <a:p>
            <a:pPr marL="514350" indent="-514350">
              <a:spcBef>
                <a:spcPct val="20000"/>
              </a:spcBef>
            </a:pPr>
            <a:endParaRPr lang="it-IT" sz="900" dirty="0">
              <a:solidFill>
                <a:srgbClr val="0070C0"/>
              </a:solidFill>
              <a:ea typeface="SimSun" pitchFamily="2" charset="-122"/>
            </a:endParaRPr>
          </a:p>
          <a:p>
            <a:pPr marL="514350" indent="-514350">
              <a:spcBef>
                <a:spcPct val="20000"/>
              </a:spcBef>
            </a:pPr>
            <a:r>
              <a:rPr lang="it-IT" sz="2800" dirty="0">
                <a:ea typeface="SimSun" pitchFamily="2" charset="-122"/>
              </a:rPr>
              <a:t>	</a:t>
            </a:r>
          </a:p>
          <a:p>
            <a:pPr marL="514350" indent="-514350" algn="ctr">
              <a:spcBef>
                <a:spcPct val="20000"/>
              </a:spcBef>
            </a:pPr>
            <a:r>
              <a:rPr lang="it-IT" sz="2800" dirty="0">
                <a:solidFill>
                  <a:srgbClr val="0070C0"/>
                </a:solidFill>
                <a:ea typeface="SimSun" pitchFamily="2" charset="-122"/>
              </a:rPr>
              <a:t>	</a:t>
            </a:r>
          </a:p>
          <a:p>
            <a:pPr marL="514350" indent="-514350">
              <a:spcBef>
                <a:spcPct val="20000"/>
              </a:spcBef>
            </a:pPr>
            <a:endParaRPr lang="it-IT" sz="28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it-IT" sz="28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it-IT" sz="2800" dirty="0">
              <a:ea typeface="SimSun" pitchFamily="2" charset="-122"/>
            </a:endParaRPr>
          </a:p>
          <a:p>
            <a:r>
              <a:rPr lang="it-IT" sz="2800" dirty="0">
                <a:ea typeface="SimSun" pitchFamily="2" charset="-122"/>
              </a:rPr>
              <a:t>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-252536" y="5473005"/>
            <a:ext cx="96125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ea typeface="SimSun" pitchFamily="2" charset="-122"/>
              </a:rPr>
              <a:t>More specific questions </a:t>
            </a:r>
          </a:p>
          <a:p>
            <a:pPr algn="ctr"/>
            <a:r>
              <a:rPr lang="it-IT" sz="2800" dirty="0">
                <a:ea typeface="SimSun" pitchFamily="2" charset="-122"/>
              </a:rPr>
              <a:t>that can be answered through an investigation</a:t>
            </a:r>
          </a:p>
          <a:p>
            <a:pPr algn="ctr"/>
            <a:endParaRPr lang="it-IT" sz="2800" dirty="0"/>
          </a:p>
        </p:txBody>
      </p:sp>
      <p:cxnSp>
        <p:nvCxnSpPr>
          <p:cNvPr id="10" name="Connettore 2 9"/>
          <p:cNvCxnSpPr/>
          <p:nvPr/>
        </p:nvCxnSpPr>
        <p:spPr>
          <a:xfrm>
            <a:off x="4572000" y="1916832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4572000" y="5085184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251520" y="2420888"/>
            <a:ext cx="8640960" cy="124957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 algn="ctr">
              <a:spcBef>
                <a:spcPct val="20000"/>
              </a:spcBef>
            </a:pPr>
            <a:r>
              <a:rPr lang="it-IT" sz="2600" b="1" dirty="0">
                <a:solidFill>
                  <a:srgbClr val="0070C0"/>
                </a:solidFill>
                <a:ea typeface="SimSun" pitchFamily="2" charset="-122"/>
              </a:rPr>
              <a:t>Analyze the "non-investigable" question to </a:t>
            </a:r>
          </a:p>
          <a:p>
            <a:pPr marL="514350" indent="-514350" algn="ctr">
              <a:spcBef>
                <a:spcPct val="20000"/>
              </a:spcBef>
            </a:pPr>
            <a:r>
              <a:rPr lang="it-IT" sz="2600" b="1" dirty="0">
                <a:solidFill>
                  <a:srgbClr val="0070C0"/>
                </a:solidFill>
                <a:ea typeface="SimSun" pitchFamily="2" charset="-122"/>
              </a:rPr>
              <a:t>Identify variables related to the situation under </a:t>
            </a:r>
            <a:r>
              <a:rPr lang="it-IT" sz="2600" b="1" dirty="0" err="1">
                <a:solidFill>
                  <a:srgbClr val="0070C0"/>
                </a:solidFill>
                <a:ea typeface="SimSun" pitchFamily="2" charset="-122"/>
              </a:rPr>
              <a:t>investigation</a:t>
            </a:r>
            <a:endParaRPr lang="it-IT" sz="2600" b="1" dirty="0">
              <a:solidFill>
                <a:srgbClr val="0070C0"/>
              </a:solidFill>
              <a:ea typeface="SimSun" pitchFamily="2" charset="-122"/>
            </a:endParaRPr>
          </a:p>
          <a:p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899592" y="3861048"/>
            <a:ext cx="7272808" cy="8925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 algn="ctr">
              <a:spcBef>
                <a:spcPct val="20000"/>
              </a:spcBef>
            </a:pPr>
            <a:r>
              <a:rPr lang="it-IT" sz="2600" b="1" dirty="0">
                <a:solidFill>
                  <a:srgbClr val="0070C0"/>
                </a:solidFill>
                <a:ea typeface="SimSun" pitchFamily="2" charset="-122"/>
              </a:rPr>
              <a:t>	Formulate </a:t>
            </a:r>
            <a:r>
              <a:rPr lang="it-IT" sz="2600" b="1" i="1" dirty="0">
                <a:solidFill>
                  <a:srgbClr val="0070C0"/>
                </a:solidFill>
                <a:ea typeface="SimSun" pitchFamily="2" charset="-122"/>
              </a:rPr>
              <a:t>"What happens </a:t>
            </a:r>
            <a:r>
              <a:rPr lang="it-IT" sz="2600" b="1" i="1" dirty="0" err="1">
                <a:solidFill>
                  <a:srgbClr val="0070C0"/>
                </a:solidFill>
                <a:ea typeface="SimSun" pitchFamily="2" charset="-122"/>
              </a:rPr>
              <a:t>if...</a:t>
            </a:r>
            <a:r>
              <a:rPr lang="it-IT" sz="2600" b="1" i="1" dirty="0">
                <a:solidFill>
                  <a:srgbClr val="0070C0"/>
                </a:solidFill>
                <a:ea typeface="SimSun" pitchFamily="2" charset="-122"/>
              </a:rPr>
              <a:t>?" </a:t>
            </a:r>
            <a:r>
              <a:rPr lang="it-IT" sz="2600" b="1" dirty="0">
                <a:solidFill>
                  <a:srgbClr val="0070C0"/>
                </a:solidFill>
                <a:ea typeface="SimSun" pitchFamily="2" charset="-122"/>
              </a:rPr>
              <a:t>questions by changing a variable each time</a:t>
            </a:r>
          </a:p>
        </p:txBody>
      </p:sp>
      <p:cxnSp>
        <p:nvCxnSpPr>
          <p:cNvPr id="14" name="Connettore 2 13"/>
          <p:cNvCxnSpPr/>
          <p:nvPr/>
        </p:nvCxnSpPr>
        <p:spPr>
          <a:xfrm>
            <a:off x="4572000" y="3429000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0" y="27090"/>
            <a:ext cx="8964488" cy="992388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R="5080" indent="229870">
              <a:lnSpc>
                <a:spcPts val="3900"/>
              </a:lnSpc>
              <a:spcBef>
                <a:spcPts val="280"/>
              </a:spcBef>
              <a:defRPr/>
            </a:pPr>
            <a:r>
              <a:rPr lang="it-IT" sz="3200" dirty="0">
                <a:solidFill>
                  <a:srgbClr val="0070C0"/>
                </a:solidFill>
                <a:latin typeface="+mn-lt"/>
                <a:cs typeface="+mn-cs"/>
              </a:rPr>
              <a:t>TRAFORM questions  </a:t>
            </a:r>
            <a:br>
              <a:rPr lang="it-IT" sz="3200" dirty="0">
                <a:solidFill>
                  <a:srgbClr val="0070C0"/>
                </a:solidFill>
                <a:latin typeface="+mn-lt"/>
                <a:cs typeface="+mn-cs"/>
              </a:rPr>
            </a:br>
            <a:r>
              <a:rPr lang="it-IT" sz="2400" i="1" dirty="0" err="1">
                <a:solidFill>
                  <a:srgbClr val="0070C0"/>
                </a:solidFill>
                <a:latin typeface="+mn-lt"/>
                <a:cs typeface="+mn-cs"/>
              </a:rPr>
              <a:t>Variables scan </a:t>
            </a:r>
            <a:r>
              <a:rPr lang="it-IT" sz="2400" dirty="0">
                <a:solidFill>
                  <a:srgbClr val="0070C0"/>
                </a:solidFill>
                <a:latin typeface="+mn-lt"/>
                <a:cs typeface="+mn-cs"/>
              </a:rPr>
              <a:t>(</a:t>
            </a:r>
            <a:r>
              <a:rPr lang="it-IT" sz="2400" dirty="0" err="1">
                <a:solidFill>
                  <a:srgbClr val="0070C0"/>
                </a:solidFill>
                <a:latin typeface="+mn-lt"/>
                <a:cs typeface="+mn-cs"/>
              </a:rPr>
              <a:t>Jelly</a:t>
            </a:r>
            <a:r>
              <a:rPr lang="it-IT" sz="2400" dirty="0">
                <a:solidFill>
                  <a:srgbClr val="0070C0"/>
                </a:solidFill>
                <a:latin typeface="+mn-lt"/>
                <a:cs typeface="+mn-cs"/>
              </a:rPr>
              <a:t>, 1985 )</a:t>
            </a:r>
          </a:p>
        </p:txBody>
      </p:sp>
      <p:sp>
        <p:nvSpPr>
          <p:cNvPr id="9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dirty="0">
                <a:latin typeface="Calibri" pitchFamily="34" charset="0"/>
              </a:rPr>
              <a:t>ABE site Italy/ </a:t>
            </a:r>
            <a:r>
              <a:rPr lang="it-IT" sz="1200" dirty="0" err="1">
                <a:latin typeface="Calibri" pitchFamily="34" charset="0"/>
              </a:rPr>
              <a:t>Fontechiari M.A.</a:t>
            </a:r>
            <a:endParaRPr lang="it-IT" sz="1200" dirty="0">
              <a:latin typeface="Calibri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268761"/>
            <a:ext cx="8676456" cy="4696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spcBef>
                <a:spcPct val="20000"/>
              </a:spcBef>
            </a:pPr>
            <a:r>
              <a:rPr lang="it-IT" sz="3000" dirty="0">
                <a:ea typeface="SimSun" pitchFamily="2" charset="-122"/>
              </a:rPr>
              <a:t>Effective method for transforming </a:t>
            </a:r>
            <a:r>
              <a:rPr lang="it-IT" sz="3000" i="1" dirty="0">
                <a:ea typeface="SimSun" pitchFamily="2" charset="-122"/>
              </a:rPr>
              <a:t>"</a:t>
            </a:r>
            <a:r>
              <a:rPr lang="it-IT" sz="3000" i="1" dirty="0" err="1">
                <a:ea typeface="SimSun" pitchFamily="2" charset="-122"/>
              </a:rPr>
              <a:t>Why...</a:t>
            </a:r>
            <a:r>
              <a:rPr lang="it-IT" sz="3000" i="1" dirty="0">
                <a:ea typeface="SimSun" pitchFamily="2" charset="-122"/>
              </a:rPr>
              <a:t>?" </a:t>
            </a:r>
            <a:r>
              <a:rPr lang="it-IT" sz="3000" dirty="0">
                <a:ea typeface="SimSun" pitchFamily="2" charset="-122"/>
              </a:rPr>
              <a:t>questions. </a:t>
            </a:r>
          </a:p>
          <a:p>
            <a:pPr marL="514350" indent="-514350" algn="ctr">
              <a:spcBef>
                <a:spcPct val="20000"/>
              </a:spcBef>
            </a:pPr>
            <a:endParaRPr lang="it-IT" sz="2600" dirty="0">
              <a:ea typeface="SimSun" pitchFamily="2" charset="-122"/>
            </a:endParaRPr>
          </a:p>
          <a:p>
            <a:pPr marL="514350" indent="-514350" algn="ctr">
              <a:spcBef>
                <a:spcPct val="20000"/>
              </a:spcBef>
            </a:pPr>
            <a:r>
              <a:rPr lang="it-IT" sz="2600" dirty="0">
                <a:ea typeface="SimSun" pitchFamily="2" charset="-122"/>
              </a:rPr>
              <a:t>	</a:t>
            </a:r>
          </a:p>
          <a:p>
            <a:pPr marL="514350" indent="-514350">
              <a:spcBef>
                <a:spcPct val="20000"/>
              </a:spcBef>
            </a:pPr>
            <a:endParaRPr lang="it-IT" sz="900" dirty="0">
              <a:solidFill>
                <a:srgbClr val="0070C0"/>
              </a:solidFill>
              <a:ea typeface="SimSun" pitchFamily="2" charset="-122"/>
            </a:endParaRPr>
          </a:p>
          <a:p>
            <a:pPr marL="514350" indent="-514350">
              <a:spcBef>
                <a:spcPct val="20000"/>
              </a:spcBef>
            </a:pPr>
            <a:r>
              <a:rPr lang="it-IT" sz="2800" dirty="0">
                <a:ea typeface="SimSun" pitchFamily="2" charset="-122"/>
              </a:rPr>
              <a:t>	</a:t>
            </a:r>
          </a:p>
          <a:p>
            <a:pPr marL="514350" indent="-514350" algn="ctr">
              <a:spcBef>
                <a:spcPct val="20000"/>
              </a:spcBef>
            </a:pPr>
            <a:r>
              <a:rPr lang="it-IT" sz="2800" dirty="0">
                <a:solidFill>
                  <a:srgbClr val="0070C0"/>
                </a:solidFill>
                <a:ea typeface="SimSun" pitchFamily="2" charset="-122"/>
              </a:rPr>
              <a:t>	</a:t>
            </a:r>
          </a:p>
          <a:p>
            <a:pPr marL="514350" indent="-514350">
              <a:spcBef>
                <a:spcPct val="20000"/>
              </a:spcBef>
            </a:pPr>
            <a:endParaRPr lang="it-IT" sz="28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it-IT" sz="28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it-IT" sz="2800" dirty="0">
              <a:ea typeface="SimSun" pitchFamily="2" charset="-122"/>
            </a:endParaRPr>
          </a:p>
          <a:p>
            <a:r>
              <a:rPr lang="it-IT" sz="2800" dirty="0">
                <a:ea typeface="SimSun" pitchFamily="2" charset="-122"/>
              </a:rPr>
              <a:t>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-252536" y="5473005"/>
            <a:ext cx="96125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ea typeface="SimSun" pitchFamily="2" charset="-122"/>
              </a:rPr>
              <a:t>More specific questions </a:t>
            </a:r>
          </a:p>
          <a:p>
            <a:pPr algn="ctr"/>
            <a:r>
              <a:rPr lang="it-IT" sz="2800" dirty="0">
                <a:ea typeface="SimSun" pitchFamily="2" charset="-122"/>
              </a:rPr>
              <a:t>that can be answered through an investigation</a:t>
            </a:r>
          </a:p>
          <a:p>
            <a:pPr algn="ctr"/>
            <a:endParaRPr lang="it-IT" sz="2800" dirty="0"/>
          </a:p>
        </p:txBody>
      </p:sp>
      <p:cxnSp>
        <p:nvCxnSpPr>
          <p:cNvPr id="10" name="Connettore 2 9"/>
          <p:cNvCxnSpPr/>
          <p:nvPr/>
        </p:nvCxnSpPr>
        <p:spPr>
          <a:xfrm>
            <a:off x="4572000" y="1916832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4572000" y="3429000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4572000" y="5085184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tangolo 13"/>
          <p:cNvSpPr/>
          <p:nvPr/>
        </p:nvSpPr>
        <p:spPr>
          <a:xfrm>
            <a:off x="251520" y="2420888"/>
            <a:ext cx="8640960" cy="25202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251520" y="2420888"/>
            <a:ext cx="8640960" cy="1286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spcBef>
                <a:spcPct val="20000"/>
              </a:spcBef>
            </a:pPr>
            <a:r>
              <a:rPr lang="it-IT" sz="2600" dirty="0">
                <a:solidFill>
                  <a:srgbClr val="0070C0"/>
                </a:solidFill>
                <a:ea typeface="SimSun" pitchFamily="2" charset="-122"/>
              </a:rPr>
              <a:t>Analyze the "non-investigable" question to </a:t>
            </a:r>
          </a:p>
          <a:p>
            <a:pPr marL="514350" indent="-514350" algn="ctr">
              <a:spcBef>
                <a:spcPct val="20000"/>
              </a:spcBef>
            </a:pPr>
            <a:r>
              <a:rPr lang="it-IT" sz="2600" dirty="0">
                <a:solidFill>
                  <a:srgbClr val="0070C0"/>
                </a:solidFill>
                <a:ea typeface="SimSun" pitchFamily="2" charset="-122"/>
              </a:rPr>
              <a:t>Identify variables related to the </a:t>
            </a:r>
            <a:r>
              <a:rPr lang="it-IT" sz="2800" dirty="0">
                <a:solidFill>
                  <a:srgbClr val="0070C0"/>
                </a:solidFill>
                <a:ea typeface="SimSun" pitchFamily="2" charset="-122"/>
              </a:rPr>
              <a:t>situation under </a:t>
            </a:r>
            <a:r>
              <a:rPr lang="it-IT" sz="2800" dirty="0" err="1">
                <a:solidFill>
                  <a:srgbClr val="0070C0"/>
                </a:solidFill>
                <a:ea typeface="SimSun" pitchFamily="2" charset="-122"/>
              </a:rPr>
              <a:t>investigation</a:t>
            </a:r>
            <a:endParaRPr lang="it-IT" sz="2600" dirty="0">
              <a:solidFill>
                <a:srgbClr val="0070C0"/>
              </a:solidFill>
              <a:ea typeface="SimSun" pitchFamily="2" charset="-122"/>
            </a:endParaRPr>
          </a:p>
          <a:p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-361056" y="3789040"/>
            <a:ext cx="9505056" cy="972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spcBef>
                <a:spcPct val="20000"/>
              </a:spcBef>
            </a:pPr>
            <a:r>
              <a:rPr lang="it-IT" sz="2600" dirty="0">
                <a:solidFill>
                  <a:srgbClr val="0070C0"/>
                </a:solidFill>
                <a:ea typeface="SimSun" pitchFamily="2" charset="-122"/>
              </a:rPr>
              <a:t>	Formulate </a:t>
            </a:r>
            <a:r>
              <a:rPr lang="it-IT" sz="2600" i="1" dirty="0">
                <a:solidFill>
                  <a:srgbClr val="0070C0"/>
                </a:solidFill>
                <a:ea typeface="SimSun" pitchFamily="2" charset="-122"/>
              </a:rPr>
              <a:t>"What happens </a:t>
            </a:r>
            <a:r>
              <a:rPr lang="it-IT" sz="2600" i="1" dirty="0" err="1">
                <a:solidFill>
                  <a:srgbClr val="0070C0"/>
                </a:solidFill>
                <a:ea typeface="SimSun" pitchFamily="2" charset="-122"/>
              </a:rPr>
              <a:t>if...</a:t>
            </a:r>
            <a:r>
              <a:rPr lang="it-IT" sz="2600" i="1" dirty="0">
                <a:solidFill>
                  <a:srgbClr val="0070C0"/>
                </a:solidFill>
                <a:ea typeface="SimSun" pitchFamily="2" charset="-122"/>
              </a:rPr>
              <a:t>?" </a:t>
            </a:r>
            <a:r>
              <a:rPr lang="it-IT" sz="2600" dirty="0">
                <a:solidFill>
                  <a:srgbClr val="0070C0"/>
                </a:solidFill>
                <a:ea typeface="SimSun" pitchFamily="2" charset="-122"/>
              </a:rPr>
              <a:t>questions referring to each </a:t>
            </a:r>
          </a:p>
          <a:p>
            <a:pPr marL="514350" indent="-514350" algn="ctr">
              <a:spcBef>
                <a:spcPct val="20000"/>
              </a:spcBef>
            </a:pPr>
            <a:r>
              <a:rPr lang="it-IT" sz="2600" dirty="0">
                <a:solidFill>
                  <a:srgbClr val="0070C0"/>
                </a:solidFill>
                <a:ea typeface="SimSun" pitchFamily="2" charset="-122"/>
              </a:rPr>
              <a:t>variable that can produce a change in the situation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627784" y="1988840"/>
            <a:ext cx="3750195" cy="2777907"/>
            <a:chOff x="1795551" y="2007523"/>
            <a:chExt cx="5590540" cy="4343400"/>
          </a:xfrm>
        </p:grpSpPr>
        <p:sp>
          <p:nvSpPr>
            <p:cNvPr id="3" name="object 3"/>
            <p:cNvSpPr/>
            <p:nvPr/>
          </p:nvSpPr>
          <p:spPr>
            <a:xfrm>
              <a:off x="1795551" y="2007523"/>
              <a:ext cx="5590311" cy="4343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997278" y="2206575"/>
              <a:ext cx="4991036" cy="37443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9756" y="340975"/>
            <a:ext cx="8964488" cy="1046569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R="5080" indent="229870">
              <a:lnSpc>
                <a:spcPts val="3900"/>
              </a:lnSpc>
              <a:spcBef>
                <a:spcPts val="280"/>
              </a:spcBef>
              <a:defRPr/>
            </a:pPr>
            <a:r>
              <a:rPr lang="it-IT" sz="4000" dirty="0">
                <a:solidFill>
                  <a:srgbClr val="0070C0"/>
                </a:solidFill>
                <a:latin typeface="+mn-lt"/>
                <a:cs typeface="+mn-cs"/>
              </a:rPr>
              <a:t>Modify questions  </a:t>
            </a:r>
            <a:br>
              <a:rPr lang="it-IT" sz="4000" dirty="0">
                <a:solidFill>
                  <a:srgbClr val="0070C0"/>
                </a:solidFill>
                <a:latin typeface="+mn-lt"/>
                <a:cs typeface="+mn-cs"/>
              </a:rPr>
            </a:br>
            <a:r>
              <a:rPr lang="it-IT" sz="3200" i="1" dirty="0" err="1">
                <a:solidFill>
                  <a:srgbClr val="0070C0"/>
                </a:solidFill>
                <a:latin typeface="+mn-lt"/>
                <a:cs typeface="+mn-cs"/>
              </a:rPr>
              <a:t>Variables scan </a:t>
            </a:r>
            <a:r>
              <a:rPr lang="it-IT" sz="3200" dirty="0">
                <a:solidFill>
                  <a:srgbClr val="0070C0"/>
                </a:solidFill>
                <a:latin typeface="+mn-lt"/>
                <a:cs typeface="+mn-cs"/>
              </a:rPr>
              <a:t>(</a:t>
            </a:r>
            <a:r>
              <a:rPr lang="it-IT" sz="3200" dirty="0" err="1">
                <a:solidFill>
                  <a:srgbClr val="0070C0"/>
                </a:solidFill>
                <a:latin typeface="+mn-lt"/>
                <a:cs typeface="+mn-cs"/>
              </a:rPr>
              <a:t>Jelly</a:t>
            </a:r>
            <a:r>
              <a:rPr lang="it-IT" sz="3200" dirty="0">
                <a:solidFill>
                  <a:srgbClr val="0070C0"/>
                </a:solidFill>
                <a:latin typeface="+mn-lt"/>
                <a:cs typeface="+mn-cs"/>
              </a:rPr>
              <a:t>, 1985 )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483768" y="4797152"/>
            <a:ext cx="41529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5459" indent="-493395" algn="ctr">
              <a:lnSpc>
                <a:spcPct val="100000"/>
              </a:lnSpc>
              <a:spcBef>
                <a:spcPts val="100"/>
              </a:spcBef>
              <a:buClr>
                <a:srgbClr val="93A299"/>
              </a:buClr>
              <a:buSzPct val="84090"/>
              <a:tabLst>
                <a:tab pos="505459" algn="l"/>
                <a:tab pos="506095" algn="l"/>
              </a:tabLst>
            </a:pPr>
            <a:r>
              <a:rPr sz="2800" i="1" spc="-5" dirty="0">
                <a:cs typeface="Arial"/>
              </a:rPr>
              <a:t>Why do plants grow?</a:t>
            </a:r>
            <a:endParaRPr sz="2800" i="1" dirty="0">
              <a:cs typeface="Arial"/>
            </a:endParaRPr>
          </a:p>
        </p:txBody>
      </p:sp>
      <p:sp>
        <p:nvSpPr>
          <p:cNvPr id="9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dirty="0">
                <a:latin typeface="Calibri" pitchFamily="34" charset="0"/>
              </a:rPr>
              <a:t>ABE site Italy/ </a:t>
            </a:r>
            <a:r>
              <a:rPr lang="it-IT" sz="1200" dirty="0" err="1">
                <a:latin typeface="Calibri" pitchFamily="34" charset="0"/>
              </a:rPr>
              <a:t>Fontechiari M.A.</a:t>
            </a:r>
            <a:endParaRPr lang="it-IT" sz="1200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dirty="0">
                <a:latin typeface="Calibri" pitchFamily="34" charset="0"/>
              </a:rPr>
              <a:t>ABE site Italy/ </a:t>
            </a:r>
            <a:r>
              <a:rPr lang="it-IT" sz="1200" dirty="0" err="1">
                <a:latin typeface="Calibri" pitchFamily="34" charset="0"/>
              </a:rPr>
              <a:t>Fontechiari M.A.</a:t>
            </a:r>
            <a:endParaRPr lang="it-IT" sz="1200" dirty="0">
              <a:latin typeface="Calibri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196752"/>
            <a:ext cx="532859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i="1" dirty="0"/>
              <a:t>Why do plants grow?</a:t>
            </a:r>
          </a:p>
          <a:p>
            <a:endParaRPr lang="it-IT" sz="2000" i="1" dirty="0"/>
          </a:p>
          <a:p>
            <a:pPr algn="ctr"/>
            <a:r>
              <a:rPr lang="it-IT" sz="2800" dirty="0"/>
              <a:t>VARIABLES:  </a:t>
            </a:r>
          </a:p>
          <a:p>
            <a:r>
              <a:rPr lang="it-IT" sz="2800" dirty="0"/>
              <a:t>	        Light Water</a:t>
            </a:r>
          </a:p>
          <a:p>
            <a:r>
              <a:rPr lang="it-IT" sz="2800" dirty="0"/>
              <a:t>	      Soil Nutrients</a:t>
            </a:r>
          </a:p>
          <a:p>
            <a:pPr>
              <a:buFontTx/>
              <a:buChar char="-"/>
            </a:pPr>
            <a:endParaRPr lang="it-IT" sz="800" i="1" dirty="0"/>
          </a:p>
          <a:p>
            <a:endParaRPr lang="it-IT" sz="800" i="1" dirty="0"/>
          </a:p>
          <a:p>
            <a:pPr>
              <a:buFont typeface="Arial" pitchFamily="34" charset="0"/>
              <a:buChar char="•"/>
            </a:pPr>
            <a:r>
              <a:rPr lang="it-IT" sz="2000" i="1" dirty="0"/>
              <a:t> What happens if the plants are in the dark?</a:t>
            </a:r>
          </a:p>
          <a:p>
            <a:pPr>
              <a:buFont typeface="Arial" pitchFamily="34" charset="0"/>
              <a:buChar char="•"/>
            </a:pPr>
            <a:endParaRPr lang="it-IT" sz="800" i="1" dirty="0"/>
          </a:p>
          <a:p>
            <a:pPr>
              <a:buFont typeface="Arial" pitchFamily="34" charset="0"/>
              <a:buChar char="•"/>
            </a:pPr>
            <a:r>
              <a:rPr lang="it-IT" sz="2000" i="1" dirty="0"/>
              <a:t> What happens if I stop watering the plants?</a:t>
            </a:r>
          </a:p>
          <a:p>
            <a:endParaRPr lang="it-IT" sz="800" i="1" dirty="0"/>
          </a:p>
          <a:p>
            <a:pPr>
              <a:buFont typeface="Arial" pitchFamily="34" charset="0"/>
              <a:buChar char="•"/>
            </a:pPr>
            <a:r>
              <a:rPr lang="it-IT" sz="2000" i="1" dirty="0"/>
              <a:t> What happens if you remove the plants from the soil and immerse them in water?</a:t>
            </a:r>
          </a:p>
          <a:p>
            <a:endParaRPr lang="it-IT" sz="800" i="1" dirty="0"/>
          </a:p>
          <a:p>
            <a:pPr>
              <a:buFont typeface="Arial" pitchFamily="34" charset="0"/>
              <a:buChar char="•"/>
            </a:pPr>
            <a:r>
              <a:rPr lang="it-IT" sz="2000" i="1" dirty="0"/>
              <a:t> What happens if you put the plant in a sandy substrate?</a:t>
            </a:r>
          </a:p>
          <a:p>
            <a:endParaRPr lang="it-IT" sz="800" i="1" dirty="0"/>
          </a:p>
          <a:p>
            <a:pPr>
              <a:buFont typeface="Arial" pitchFamily="34" charset="0"/>
              <a:buChar char="•"/>
            </a:pPr>
            <a:r>
              <a:rPr lang="it-IT" sz="2000" i="1" dirty="0"/>
              <a:t> What happens if you add nutrients to the soil?</a:t>
            </a:r>
          </a:p>
          <a:p>
            <a:endParaRPr lang="it-IT" sz="2000" i="1" dirty="0"/>
          </a:p>
          <a:p>
            <a:endParaRPr lang="it-IT" sz="2000" i="1" dirty="0"/>
          </a:p>
          <a:p>
            <a:r>
              <a:rPr lang="it-IT" sz="2000" i="1" dirty="0"/>
              <a:t>		</a:t>
            </a:r>
          </a:p>
          <a:p>
            <a:r>
              <a:rPr lang="it-IT" sz="2000" i="1" dirty="0"/>
              <a:t>	</a:t>
            </a:r>
          </a:p>
        </p:txBody>
      </p:sp>
      <p:grpSp>
        <p:nvGrpSpPr>
          <p:cNvPr id="13" name="Gruppo 12"/>
          <p:cNvGrpSpPr/>
          <p:nvPr/>
        </p:nvGrpSpPr>
        <p:grpSpPr>
          <a:xfrm>
            <a:off x="5004048" y="980728"/>
            <a:ext cx="3923928" cy="5562742"/>
            <a:chOff x="5076056" y="692696"/>
            <a:chExt cx="3923928" cy="5562742"/>
          </a:xfrm>
        </p:grpSpPr>
        <p:sp>
          <p:nvSpPr>
            <p:cNvPr id="15" name="Rettangolo 14"/>
            <p:cNvSpPr/>
            <p:nvPr/>
          </p:nvSpPr>
          <p:spPr>
            <a:xfrm>
              <a:off x="5436096" y="692696"/>
              <a:ext cx="3491880" cy="460851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5076056" y="764704"/>
              <a:ext cx="3923928" cy="549073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514350" indent="-514350">
                <a:spcBef>
                  <a:spcPct val="20000"/>
                </a:spcBef>
              </a:pPr>
              <a:endParaRPr lang="it-IT" sz="800" dirty="0">
                <a:solidFill>
                  <a:srgbClr val="0070C0"/>
                </a:solidFill>
                <a:ea typeface="SimSun" pitchFamily="2" charset="-122"/>
              </a:endParaRPr>
            </a:p>
            <a:p>
              <a:pPr marL="514350" indent="-514350">
                <a:spcBef>
                  <a:spcPct val="20000"/>
                </a:spcBef>
              </a:pPr>
              <a:r>
                <a:rPr lang="it-IT" sz="2000" dirty="0">
                  <a:solidFill>
                    <a:srgbClr val="0070C0"/>
                  </a:solidFill>
                  <a:ea typeface="SimSun" pitchFamily="2" charset="-122"/>
                </a:rPr>
                <a:t>	Analyze the "non-investigable" question to identify variables related to the situation under investigation</a:t>
              </a:r>
            </a:p>
            <a:p>
              <a:pPr marL="514350" indent="-514350" algn="ctr">
                <a:spcBef>
                  <a:spcPct val="20000"/>
                </a:spcBef>
              </a:pPr>
              <a:r>
                <a:rPr lang="it-IT" sz="2000" b="1" dirty="0">
                  <a:solidFill>
                    <a:srgbClr val="0070C0"/>
                  </a:solidFill>
                  <a:ea typeface="SimSun" pitchFamily="2" charset="-122"/>
                </a:rPr>
                <a:t>↓</a:t>
              </a:r>
            </a:p>
            <a:p>
              <a:pPr marL="514350" indent="-514350">
                <a:spcBef>
                  <a:spcPct val="20000"/>
                </a:spcBef>
              </a:pPr>
              <a:r>
                <a:rPr lang="it-IT" sz="2000" dirty="0">
                  <a:solidFill>
                    <a:srgbClr val="0070C0"/>
                  </a:solidFill>
                  <a:ea typeface="SimSun" pitchFamily="2" charset="-122"/>
                </a:rPr>
                <a:t>	Formulate questions '</a:t>
              </a:r>
              <a:r>
                <a:rPr lang="it-IT" sz="2000" i="1" dirty="0">
                  <a:solidFill>
                    <a:srgbClr val="0070C0"/>
                  </a:solidFill>
                  <a:ea typeface="SimSun" pitchFamily="2" charset="-122"/>
                </a:rPr>
                <a:t>What happens </a:t>
              </a:r>
              <a:r>
                <a:rPr lang="it-IT" sz="2000" i="1" dirty="0" err="1">
                  <a:solidFill>
                    <a:srgbClr val="0070C0"/>
                  </a:solidFill>
                  <a:ea typeface="SimSun" pitchFamily="2" charset="-122"/>
                </a:rPr>
                <a:t>if...</a:t>
              </a:r>
              <a:r>
                <a:rPr lang="it-IT" sz="2000" i="1" dirty="0">
                  <a:solidFill>
                    <a:srgbClr val="0070C0"/>
                  </a:solidFill>
                  <a:ea typeface="SimSun" pitchFamily="2" charset="-122"/>
                </a:rPr>
                <a:t>? </a:t>
              </a:r>
              <a:r>
                <a:rPr lang="it-IT" sz="2000" dirty="0">
                  <a:solidFill>
                    <a:srgbClr val="0070C0"/>
                  </a:solidFill>
                  <a:ea typeface="SimSun" pitchFamily="2" charset="-122"/>
                </a:rPr>
                <a:t>' changing variable each time </a:t>
              </a:r>
            </a:p>
            <a:p>
              <a:pPr marL="514350" indent="-514350" algn="ctr">
                <a:spcBef>
                  <a:spcPct val="20000"/>
                </a:spcBef>
              </a:pPr>
              <a:r>
                <a:rPr lang="it-IT" sz="2000" b="1" dirty="0">
                  <a:solidFill>
                    <a:srgbClr val="0070C0"/>
                  </a:solidFill>
                  <a:ea typeface="SimSun" pitchFamily="2" charset="-122"/>
                </a:rPr>
                <a:t>↓</a:t>
              </a:r>
            </a:p>
            <a:p>
              <a:pPr marL="514350" indent="-514350">
                <a:spcBef>
                  <a:spcPct val="20000"/>
                </a:spcBef>
              </a:pPr>
              <a:r>
                <a:rPr lang="it-IT" sz="2000" dirty="0">
                  <a:solidFill>
                    <a:srgbClr val="0070C0"/>
                  </a:solidFill>
                  <a:ea typeface="SimSun" pitchFamily="2" charset="-122"/>
                </a:rPr>
                <a:t>	The answer to these specific questions is possible through an investigation</a:t>
              </a:r>
            </a:p>
            <a:p>
              <a:pPr marL="514350" indent="-514350">
                <a:spcBef>
                  <a:spcPct val="20000"/>
                </a:spcBef>
              </a:pPr>
              <a:endParaRPr lang="it-IT" dirty="0">
                <a:ea typeface="SimSun" pitchFamily="2" charset="-122"/>
              </a:endParaRPr>
            </a:p>
            <a:p>
              <a:pPr marL="342900" indent="-342900">
                <a:spcBef>
                  <a:spcPct val="20000"/>
                </a:spcBef>
                <a:buFontTx/>
                <a:buChar char="-"/>
              </a:pPr>
              <a:endParaRPr lang="it-IT" dirty="0">
                <a:ea typeface="SimSun" pitchFamily="2" charset="-122"/>
              </a:endParaRPr>
            </a:p>
            <a:p>
              <a:pPr marL="342900" indent="-342900">
                <a:spcBef>
                  <a:spcPct val="20000"/>
                </a:spcBef>
                <a:buFontTx/>
                <a:buChar char="-"/>
              </a:pPr>
              <a:endParaRPr lang="it-IT" dirty="0">
                <a:ea typeface="SimSun" pitchFamily="2" charset="-122"/>
              </a:endParaRPr>
            </a:p>
            <a:p>
              <a:r>
                <a:rPr lang="it-IT" dirty="0">
                  <a:ea typeface="SimSun" pitchFamily="2" charset="-122"/>
                </a:rPr>
                <a:t> </a:t>
              </a:r>
            </a:p>
          </p:txBody>
        </p:sp>
      </p:grpSp>
      <p:grpSp>
        <p:nvGrpSpPr>
          <p:cNvPr id="7" name="object 2"/>
          <p:cNvGrpSpPr/>
          <p:nvPr/>
        </p:nvGrpSpPr>
        <p:grpSpPr>
          <a:xfrm>
            <a:off x="2195736" y="0"/>
            <a:ext cx="1805979" cy="1268760"/>
            <a:chOff x="1795551" y="2007523"/>
            <a:chExt cx="5590540" cy="4343400"/>
          </a:xfrm>
        </p:grpSpPr>
        <p:sp>
          <p:nvSpPr>
            <p:cNvPr id="8" name="object 3"/>
            <p:cNvSpPr/>
            <p:nvPr/>
          </p:nvSpPr>
          <p:spPr>
            <a:xfrm>
              <a:off x="1795551" y="2007523"/>
              <a:ext cx="5590311" cy="4343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4"/>
            <p:cNvSpPr/>
            <p:nvPr/>
          </p:nvSpPr>
          <p:spPr>
            <a:xfrm>
              <a:off x="1997278" y="2206575"/>
              <a:ext cx="4991036" cy="37443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476672"/>
            <a:ext cx="8820472" cy="4525963"/>
          </a:xfrm>
        </p:spPr>
        <p:txBody>
          <a:bodyPr rtlCol="0">
            <a:normAutofit fontScale="70000" lnSpcReduction="20000"/>
          </a:bodyPr>
          <a:lstStyle/>
          <a:p>
            <a:pPr marL="431800" indent="-323850"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  <a:r>
              <a:rPr lang="it-IT" sz="9600" dirty="0">
                <a:ea typeface="SimSun" pitchFamily="2" charset="-122"/>
                <a:cs typeface="Arial" pitchFamily="34" charset="0"/>
              </a:rPr>
              <a:t>											      </a:t>
            </a:r>
            <a:r>
              <a:rPr lang="it-IT" sz="96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  <a:r>
              <a:rPr lang="it-IT" sz="112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>
              <a:latin typeface="Arial Narrow" pitchFamily="34" charset="0"/>
              <a:ea typeface="SimSun" pitchFamily="2" charset="-122"/>
            </a:endParaRP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i="1" dirty="0">
                <a:solidFill>
                  <a:sysClr val="windowText" lastClr="000000"/>
                </a:solidFill>
                <a:latin typeface="Arial Narrow" pitchFamily="34" charset="0"/>
                <a:ea typeface="SimSun" pitchFamily="2" charset="-122"/>
              </a:rPr>
              <a:t>								</a:t>
            </a:r>
            <a:endParaRPr lang="it-IT" dirty="0">
              <a:solidFill>
                <a:sysClr val="windowText" lastClr="000000"/>
              </a:solidFill>
              <a:latin typeface="Arial Narrow" pitchFamily="34" charset="0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5" name="Segnaposto testo 1"/>
          <p:cNvSpPr txBox="1">
            <a:spLocks/>
          </p:cNvSpPr>
          <p:nvPr/>
        </p:nvSpPr>
        <p:spPr>
          <a:xfrm>
            <a:off x="0" y="1268413"/>
            <a:ext cx="8964613" cy="2006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14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SimSun" pitchFamily="2" charset="-122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0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dirty="0"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endParaRPr lang="it-IT" sz="2000" i="1" dirty="0">
              <a:latin typeface="Arial Narrow" pitchFamily="34" charset="0"/>
              <a:ea typeface="SimSun" pitchFamily="2" charset="-122"/>
              <a:cs typeface="+mn-cs"/>
            </a:endParaRPr>
          </a:p>
        </p:txBody>
      </p:sp>
      <p:sp>
        <p:nvSpPr>
          <p:cNvPr id="4103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dirty="0">
                <a:latin typeface="Calibri" pitchFamily="34" charset="0"/>
              </a:rPr>
              <a:t>ABE site Italy/ </a:t>
            </a:r>
            <a:r>
              <a:rPr lang="it-IT" sz="1200" dirty="0" err="1">
                <a:latin typeface="Calibri" pitchFamily="34" charset="0"/>
              </a:rPr>
              <a:t>Fontechiari M.A.</a:t>
            </a:r>
            <a:endParaRPr lang="it-IT" sz="1200" dirty="0">
              <a:latin typeface="Calibri" pitchFamily="34" charset="0"/>
            </a:endParaRPr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251520" y="1340768"/>
            <a:ext cx="8424936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SimSun" pitchFamily="2" charset="-122"/>
              <a:cs typeface="+mn-cs"/>
            </a:endParaRP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2800" dirty="0">
                <a:ea typeface="SimSun" pitchFamily="2" charset="-122"/>
              </a:rPr>
              <a:t>Availability of resources (materials and time)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2800" dirty="0">
                <a:ea typeface="SimSun" pitchFamily="2" charset="-122"/>
              </a:rPr>
              <a:t>Student Level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2800" dirty="0" err="1">
                <a:ea typeface="SimSun" pitchFamily="2" charset="-122"/>
              </a:rPr>
              <a:t>Related</a:t>
            </a:r>
            <a:r>
              <a:rPr lang="it-IT" sz="2800" dirty="0">
                <a:ea typeface="SimSun" pitchFamily="2" charset="-122"/>
              </a:rPr>
              <a:t> to topics that students are not familiar with </a:t>
            </a:r>
          </a:p>
          <a:p>
            <a:pPr marL="431800" indent="-323850">
              <a:lnSpc>
                <a:spcPct val="170000"/>
              </a:lnSpc>
              <a:defRPr/>
            </a:pPr>
            <a:r>
              <a:rPr lang="it-IT" sz="2000" dirty="0">
                <a:solidFill>
                  <a:sysClr val="windowText" lastClr="000000"/>
                </a:solidFill>
                <a:latin typeface="Arial Narrow" pitchFamily="34" charset="0"/>
                <a:ea typeface="SimSun" pitchFamily="2" charset="-122"/>
              </a:rPr>
              <a:t>							</a:t>
            </a:r>
            <a:endParaRPr lang="en-US" sz="11200" dirty="0">
              <a:ea typeface="SimSun" pitchFamily="2" charset="-122"/>
              <a:cs typeface="Arial" pitchFamily="34" charset="0"/>
            </a:endParaRPr>
          </a:p>
          <a:p>
            <a:pPr marL="431800" indent="-323850">
              <a:defRPr/>
            </a:pPr>
            <a:r>
              <a:rPr lang="en-US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							</a:t>
            </a: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800" b="0" i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asellaDiTesto 13"/>
          <p:cNvSpPr txBox="1">
            <a:spLocks noChangeArrowheads="1"/>
          </p:cNvSpPr>
          <p:nvPr/>
        </p:nvSpPr>
        <p:spPr bwMode="auto">
          <a:xfrm>
            <a:off x="395536" y="620688"/>
            <a:ext cx="88931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4000" dirty="0">
                <a:solidFill>
                  <a:srgbClr val="0070C0"/>
                </a:solidFill>
              </a:rPr>
              <a:t>CRITERIA for productive applications </a:t>
            </a:r>
          </a:p>
        </p:txBody>
      </p:sp>
      <p:grpSp>
        <p:nvGrpSpPr>
          <p:cNvPr id="13" name="Gruppo 12"/>
          <p:cNvGrpSpPr/>
          <p:nvPr/>
        </p:nvGrpSpPr>
        <p:grpSpPr>
          <a:xfrm>
            <a:off x="6516216" y="4797152"/>
            <a:ext cx="1736601" cy="1695078"/>
            <a:chOff x="6516216" y="3861048"/>
            <a:chExt cx="2096641" cy="2343150"/>
          </a:xfrm>
        </p:grpSpPr>
        <p:pic>
          <p:nvPicPr>
            <p:cNvPr id="9" name="Picture 2" descr="C:\Users\Mariangela\Desktop\MARI\DOTTORATO\BOZZE progetti ricerca MARI\PPT progetti ENGLISH\presentazione 25 ott\illustrazioni\criteri 4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60232" y="3861048"/>
              <a:ext cx="1952625" cy="2343150"/>
            </a:xfrm>
            <a:prstGeom prst="rect">
              <a:avLst/>
            </a:prstGeom>
            <a:noFill/>
          </p:spPr>
        </p:pic>
        <p:sp>
          <p:nvSpPr>
            <p:cNvPr id="12" name="Rettangolo 11"/>
            <p:cNvSpPr/>
            <p:nvPr/>
          </p:nvSpPr>
          <p:spPr>
            <a:xfrm>
              <a:off x="6516216" y="5157192"/>
              <a:ext cx="288032" cy="10081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476672"/>
            <a:ext cx="8820472" cy="4525963"/>
          </a:xfrm>
        </p:spPr>
        <p:txBody>
          <a:bodyPr rtlCol="0">
            <a:normAutofit fontScale="55000" lnSpcReduction="20000"/>
          </a:bodyPr>
          <a:lstStyle/>
          <a:p>
            <a:pPr marL="431800" indent="-323850"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  <a:r>
              <a:rPr lang="it-IT" sz="9600" dirty="0">
                <a:ea typeface="SimSun" pitchFamily="2" charset="-122"/>
                <a:cs typeface="Arial" pitchFamily="34" charset="0"/>
              </a:rPr>
              <a:t>											      </a:t>
            </a:r>
            <a:r>
              <a:rPr lang="it-IT" sz="96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  <a:r>
              <a:rPr lang="it-IT" sz="112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dirty="0">
                <a:solidFill>
                  <a:sysClr val="windowText" lastClr="000000"/>
                </a:solidFill>
                <a:latin typeface="Arial Narrow" pitchFamily="34" charset="0"/>
                <a:ea typeface="SimSun" pitchFamily="2" charset="-122"/>
              </a:rPr>
              <a:t>							</a:t>
            </a:r>
            <a:endParaRPr lang="en-US" sz="11200" dirty="0">
              <a:ea typeface="SimSun" pitchFamily="2" charset="-122"/>
              <a:cs typeface="Arial" pitchFamily="34" charset="0"/>
            </a:endParaRP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							</a:t>
            </a: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>
              <a:latin typeface="Arial Narrow" pitchFamily="34" charset="0"/>
              <a:ea typeface="SimSun" pitchFamily="2" charset="-122"/>
            </a:endParaRP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i="1" dirty="0">
                <a:solidFill>
                  <a:sysClr val="windowText" lastClr="000000"/>
                </a:solidFill>
                <a:latin typeface="Arial Narrow" pitchFamily="34" charset="0"/>
                <a:ea typeface="SimSun" pitchFamily="2" charset="-122"/>
              </a:rPr>
              <a:t>								</a:t>
            </a:r>
            <a:endParaRPr lang="it-IT" dirty="0">
              <a:solidFill>
                <a:sysClr val="windowText" lastClr="000000"/>
              </a:solidFill>
              <a:latin typeface="Arial Narrow" pitchFamily="34" charset="0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5" name="Segnaposto testo 1"/>
          <p:cNvSpPr txBox="1">
            <a:spLocks/>
          </p:cNvSpPr>
          <p:nvPr/>
        </p:nvSpPr>
        <p:spPr>
          <a:xfrm>
            <a:off x="0" y="1268413"/>
            <a:ext cx="8964613" cy="2006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14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SimSun" pitchFamily="2" charset="-122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0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dirty="0"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endParaRPr lang="it-IT" sz="2000" i="1" dirty="0">
              <a:latin typeface="Arial Narrow" pitchFamily="34" charset="0"/>
              <a:ea typeface="SimSun" pitchFamily="2" charset="-122"/>
              <a:cs typeface="+mn-cs"/>
            </a:endParaRPr>
          </a:p>
        </p:txBody>
      </p:sp>
      <p:sp>
        <p:nvSpPr>
          <p:cNvPr id="4103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dirty="0">
                <a:latin typeface="Calibri" pitchFamily="34" charset="0"/>
              </a:rPr>
              <a:t>ABE site Italy/ </a:t>
            </a:r>
            <a:r>
              <a:rPr lang="it-IT" sz="1200" dirty="0" err="1">
                <a:latin typeface="Calibri" pitchFamily="34" charset="0"/>
              </a:rPr>
              <a:t>Fontechiari M.A.</a:t>
            </a:r>
            <a:endParaRPr lang="it-IT" sz="1200" dirty="0">
              <a:latin typeface="Calibri" pitchFamily="34" charset="0"/>
            </a:endParaRPr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251520" y="2564904"/>
            <a:ext cx="8712968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SimSun" pitchFamily="2" charset="-122"/>
              <a:cs typeface="+mn-cs"/>
            </a:endParaRPr>
          </a:p>
          <a:p>
            <a:pPr marL="514350" marR="0" lvl="0" indent="-51435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800" dirty="0">
                <a:ea typeface="SimSun" pitchFamily="2" charset="-122"/>
              </a:rPr>
              <a:t> Is it investigable?</a:t>
            </a:r>
          </a:p>
          <a:p>
            <a:pPr marL="514350" marR="0" lvl="0" indent="-51435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800" dirty="0">
                <a:ea typeface="SimSun" pitchFamily="2" charset="-122"/>
              </a:rPr>
              <a:t> Is it interesting, challenging, stimulating for students?</a:t>
            </a:r>
          </a:p>
          <a:p>
            <a:pPr marL="514350" marR="0" lvl="0" indent="-51435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800" dirty="0">
                <a:ea typeface="SimSun" pitchFamily="2" charset="-122"/>
              </a:rPr>
              <a:t> Is it adequate in terms of difficulty, time, and materials?</a:t>
            </a:r>
          </a:p>
          <a:p>
            <a:pPr marL="514350" marR="0" lvl="0" indent="-51435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800" dirty="0">
                <a:ea typeface="SimSun" pitchFamily="2" charset="-122"/>
              </a:rPr>
              <a:t> Is the answer unknown to students?</a:t>
            </a: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2800" b="0" i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asellaDiTesto 13"/>
          <p:cNvSpPr txBox="1">
            <a:spLocks noChangeArrowheads="1"/>
          </p:cNvSpPr>
          <p:nvPr/>
        </p:nvSpPr>
        <p:spPr bwMode="auto">
          <a:xfrm>
            <a:off x="0" y="476672"/>
            <a:ext cx="88931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000" dirty="0">
                <a:solidFill>
                  <a:srgbClr val="0070C0"/>
                </a:solidFill>
              </a:rPr>
              <a:t>CHECK LIST for productive applications </a:t>
            </a:r>
          </a:p>
        </p:txBody>
      </p:sp>
      <p:sp>
        <p:nvSpPr>
          <p:cNvPr id="8" name="Rettangolo 7"/>
          <p:cNvSpPr/>
          <p:nvPr/>
        </p:nvSpPr>
        <p:spPr>
          <a:xfrm>
            <a:off x="323528" y="2852936"/>
            <a:ext cx="8568952" cy="25922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gteach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268760"/>
            <a:ext cx="1090978" cy="1315591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476672"/>
            <a:ext cx="8820472" cy="4525963"/>
          </a:xfrm>
        </p:spPr>
        <p:txBody>
          <a:bodyPr rtlCol="0">
            <a:normAutofit fontScale="55000" lnSpcReduction="20000"/>
          </a:bodyPr>
          <a:lstStyle/>
          <a:p>
            <a:pPr marL="431800" indent="-323850"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  <a:r>
              <a:rPr lang="it-IT" sz="9600" dirty="0">
                <a:ea typeface="SimSun" pitchFamily="2" charset="-122"/>
                <a:cs typeface="Arial" pitchFamily="34" charset="0"/>
              </a:rPr>
              <a:t>											      </a:t>
            </a:r>
            <a:r>
              <a:rPr lang="it-IT" sz="96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  <a:r>
              <a:rPr lang="it-IT" sz="112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dirty="0">
                <a:solidFill>
                  <a:sysClr val="windowText" lastClr="000000"/>
                </a:solidFill>
                <a:latin typeface="Arial Narrow" pitchFamily="34" charset="0"/>
                <a:ea typeface="SimSun" pitchFamily="2" charset="-122"/>
              </a:rPr>
              <a:t>							</a:t>
            </a:r>
            <a:endParaRPr lang="en-US" sz="11200" dirty="0">
              <a:ea typeface="SimSun" pitchFamily="2" charset="-122"/>
              <a:cs typeface="Arial" pitchFamily="34" charset="0"/>
            </a:endParaRP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							</a:t>
            </a: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>
              <a:latin typeface="Arial Narrow" pitchFamily="34" charset="0"/>
              <a:ea typeface="SimSun" pitchFamily="2" charset="-122"/>
            </a:endParaRP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i="1" dirty="0">
                <a:solidFill>
                  <a:sysClr val="windowText" lastClr="000000"/>
                </a:solidFill>
                <a:latin typeface="Arial Narrow" pitchFamily="34" charset="0"/>
                <a:ea typeface="SimSun" pitchFamily="2" charset="-122"/>
              </a:rPr>
              <a:t>								</a:t>
            </a:r>
            <a:endParaRPr lang="it-IT" dirty="0">
              <a:solidFill>
                <a:sysClr val="windowText" lastClr="000000"/>
              </a:solidFill>
              <a:latin typeface="Arial Narrow" pitchFamily="34" charset="0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5" name="Segnaposto testo 1"/>
          <p:cNvSpPr txBox="1">
            <a:spLocks/>
          </p:cNvSpPr>
          <p:nvPr/>
        </p:nvSpPr>
        <p:spPr>
          <a:xfrm>
            <a:off x="0" y="1268413"/>
            <a:ext cx="8964613" cy="2006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14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SimSun" pitchFamily="2" charset="-122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0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dirty="0"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endParaRPr lang="it-IT" sz="2000" i="1" dirty="0">
              <a:latin typeface="Arial Narrow" pitchFamily="34" charset="0"/>
              <a:ea typeface="SimSun" pitchFamily="2" charset="-122"/>
              <a:cs typeface="+mn-cs"/>
            </a:endParaRPr>
          </a:p>
        </p:txBody>
      </p:sp>
      <p:sp>
        <p:nvSpPr>
          <p:cNvPr id="4103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dirty="0">
                <a:latin typeface="Calibri" pitchFamily="34" charset="0"/>
              </a:rPr>
              <a:t>ABE site Italy/ </a:t>
            </a:r>
            <a:r>
              <a:rPr lang="it-IT" sz="1200" dirty="0" err="1">
                <a:latin typeface="Calibri" pitchFamily="34" charset="0"/>
              </a:rPr>
              <a:t>Fontechiari M.A.</a:t>
            </a:r>
            <a:endParaRPr lang="it-IT" sz="1200" dirty="0">
              <a:latin typeface="Calibri" pitchFamily="34" charset="0"/>
            </a:endParaRPr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251520" y="1340768"/>
            <a:ext cx="8424936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SimSun" pitchFamily="2" charset="-122"/>
              <a:cs typeface="+mn-cs"/>
            </a:endParaRP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2800" dirty="0">
                <a:ea typeface="SimSun" pitchFamily="2" charset="-122"/>
              </a:rPr>
              <a:t>Who is proposing the </a:t>
            </a:r>
            <a:r>
              <a:rPr lang="it-IT" sz="2800" dirty="0" err="1">
                <a:ea typeface="SimSun" pitchFamily="2" charset="-122"/>
              </a:rPr>
              <a:t>productive</a:t>
            </a:r>
            <a:r>
              <a:rPr lang="it-IT" sz="2800" dirty="0">
                <a:ea typeface="SimSun" pitchFamily="2" charset="-122"/>
              </a:rPr>
              <a:t> </a:t>
            </a:r>
            <a:r>
              <a:rPr lang="it-IT" sz="2800" dirty="0" err="1">
                <a:ea typeface="SimSun" pitchFamily="2" charset="-122"/>
              </a:rPr>
              <a:t>question</a:t>
            </a:r>
            <a:r>
              <a:rPr lang="it-IT" sz="2800" dirty="0">
                <a:ea typeface="SimSun" pitchFamily="2" charset="-122"/>
              </a:rPr>
              <a:t>?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2800" dirty="0">
                <a:ea typeface="SimSun" pitchFamily="2" charset="-122"/>
              </a:rPr>
              <a:t>If it is proposed by the teacher, how to introduce it?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2800" dirty="0">
                <a:ea typeface="SimSun" pitchFamily="2" charset="-122"/>
              </a:rPr>
              <a:t>How to make it meaningful for students?</a:t>
            </a:r>
          </a:p>
          <a:p>
            <a:pPr marL="342900" indent="-342900">
              <a:spcBef>
                <a:spcPct val="20000"/>
              </a:spcBef>
              <a:buFontTx/>
              <a:buChar char="-"/>
              <a:defRPr/>
            </a:pPr>
            <a:r>
              <a:rPr lang="it-IT" sz="2800" dirty="0">
                <a:ea typeface="SimSun" pitchFamily="2" charset="-122"/>
              </a:rPr>
              <a:t>How to highlight its relevance?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it-IT" sz="2800" dirty="0">
              <a:ea typeface="SimSun" pitchFamily="2" charset="-122"/>
            </a:endParaRP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2800" dirty="0">
              <a:ea typeface="SimSun" pitchFamily="2" charset="-122"/>
            </a:endParaRP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it-IT" sz="2800" dirty="0">
              <a:ea typeface="SimSun" pitchFamily="2" charset="-122"/>
            </a:endParaRP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2800" b="0" i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asellaDiTesto 13"/>
          <p:cNvSpPr txBox="1">
            <a:spLocks noChangeArrowheads="1"/>
          </p:cNvSpPr>
          <p:nvPr/>
        </p:nvSpPr>
        <p:spPr bwMode="auto">
          <a:xfrm>
            <a:off x="395536" y="620688"/>
            <a:ext cx="92890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4000" dirty="0">
                <a:solidFill>
                  <a:srgbClr val="0070C0"/>
                </a:solidFill>
              </a:rPr>
              <a:t>Productive Questions </a:t>
            </a:r>
          </a:p>
        </p:txBody>
      </p:sp>
      <p:sp>
        <p:nvSpPr>
          <p:cNvPr id="7" name="object 15"/>
          <p:cNvSpPr/>
          <p:nvPr/>
        </p:nvSpPr>
        <p:spPr>
          <a:xfrm>
            <a:off x="6012160" y="4797152"/>
            <a:ext cx="2486808" cy="15524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>
                <a:latin typeface="Calibri" pitchFamily="34" charset="0"/>
              </a:rPr>
              <a:t>ABE site Italy/ Fontechiari M.A.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555776" y="1844824"/>
            <a:ext cx="622818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i="1" dirty="0">
                <a:latin typeface="+mj-lt"/>
                <a:ea typeface="+mj-ea"/>
                <a:cs typeface="+mj-cs"/>
              </a:rPr>
              <a:t>"If I had an hour to solve a problem and my life depended on it, I would use the first 55 minutes to formulate the right question because as soon as I identified the right question I could solve the problem in less than five minutes."                        </a:t>
            </a:r>
            <a:r>
              <a:rPr lang="it-IT" sz="2400" dirty="0"/>
              <a:t>(Albert Einstein</a:t>
            </a:r>
            <a:r>
              <a:rPr lang="it-IT" sz="2400" dirty="0">
                <a:solidFill>
                  <a:srgbClr val="0070C0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endParaRPr lang="it-IT" sz="2400" dirty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it-IT" sz="2400" i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		     </a:t>
            </a:r>
            <a:r>
              <a:rPr lang="it-IT" sz="2400" dirty="0"/>
              <a:t>			</a:t>
            </a:r>
            <a:r>
              <a:rPr lang="it-IT" sz="2000" dirty="0">
                <a:solidFill>
                  <a:srgbClr val="0070C0"/>
                </a:solidFill>
              </a:rPr>
              <a:t>   			</a:t>
            </a:r>
            <a:endParaRPr lang="it-IT" sz="2000" i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483768" y="4509120"/>
            <a:ext cx="68407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i="1" dirty="0">
                <a:latin typeface="+mj-lt"/>
                <a:ea typeface="+mj-ea"/>
                <a:cs typeface="+mj-cs"/>
              </a:rPr>
              <a:t>"The art of asking challenging questions is probably as important as the art of providing clear answers" </a:t>
            </a:r>
            <a:r>
              <a:rPr lang="it-IT" sz="2400" dirty="0"/>
              <a:t>(Jerome </a:t>
            </a:r>
            <a:r>
              <a:rPr lang="it-IT" sz="2400" dirty="0" err="1"/>
              <a:t>Bruner</a:t>
            </a:r>
            <a:r>
              <a:rPr lang="it-IT" sz="2400" i="1" dirty="0">
                <a:latin typeface="+mj-lt"/>
                <a:ea typeface="+mj-ea"/>
                <a:cs typeface="+mj-cs"/>
              </a:rPr>
              <a:t>)       </a:t>
            </a:r>
          </a:p>
          <a:p>
            <a:r>
              <a:rPr lang="it-IT" sz="2400" dirty="0">
                <a:solidFill>
                  <a:srgbClr val="0070C0"/>
                </a:solidFill>
              </a:rPr>
              <a:t>					</a:t>
            </a:r>
            <a:r>
              <a:rPr lang="it-IT" sz="2400" i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		     </a:t>
            </a:r>
            <a:r>
              <a:rPr lang="it-IT" sz="2400" dirty="0"/>
              <a:t>			</a:t>
            </a:r>
            <a:r>
              <a:rPr lang="it-IT" sz="2000" dirty="0">
                <a:solidFill>
                  <a:srgbClr val="0070C0"/>
                </a:solidFill>
              </a:rPr>
              <a:t>   			</a:t>
            </a:r>
            <a:endParaRPr lang="it-IT" sz="2000" i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Immagine 6" descr="bruner.jpg"/>
          <p:cNvPicPr>
            <a:picLocks noChangeAspect="1"/>
          </p:cNvPicPr>
          <p:nvPr/>
        </p:nvPicPr>
        <p:blipFill>
          <a:blip r:embed="rId3" cstate="print"/>
          <a:srcRect r="12362"/>
          <a:stretch>
            <a:fillRect/>
          </a:stretch>
        </p:blipFill>
        <p:spPr>
          <a:xfrm>
            <a:off x="251520" y="4653136"/>
            <a:ext cx="2122849" cy="1397290"/>
          </a:xfrm>
          <a:prstGeom prst="rect">
            <a:avLst/>
          </a:prstGeom>
        </p:spPr>
      </p:pic>
      <p:pic>
        <p:nvPicPr>
          <p:cNvPr id="8" name="Immagine 7" descr="enstein 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1988840"/>
            <a:ext cx="2188468" cy="1632934"/>
          </a:xfrm>
          <a:prstGeom prst="rect">
            <a:avLst/>
          </a:prstGeom>
        </p:spPr>
      </p:pic>
      <p:sp>
        <p:nvSpPr>
          <p:cNvPr id="10" name="CasellaDiTesto 13"/>
          <p:cNvSpPr txBox="1">
            <a:spLocks noChangeArrowheads="1"/>
          </p:cNvSpPr>
          <p:nvPr/>
        </p:nvSpPr>
        <p:spPr bwMode="auto">
          <a:xfrm>
            <a:off x="251520" y="332656"/>
            <a:ext cx="84249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4000" dirty="0">
                <a:solidFill>
                  <a:srgbClr val="0070C0"/>
                </a:solidFill>
                <a:latin typeface="+mn-lt"/>
                <a:ea typeface="+mj-ea"/>
              </a:rPr>
              <a:t>The value of questions </a:t>
            </a:r>
          </a:p>
          <a:p>
            <a:pPr>
              <a:defRPr/>
            </a:pPr>
            <a:r>
              <a:rPr lang="it-IT" sz="3200" i="1" dirty="0">
                <a:solidFill>
                  <a:srgbClr val="0070C0"/>
                </a:solidFill>
                <a:ea typeface="+mj-ea"/>
              </a:rPr>
              <a:t>for </a:t>
            </a:r>
            <a:r>
              <a:rPr lang="it-IT" sz="3200" i="1" dirty="0">
                <a:solidFill>
                  <a:srgbClr val="0070C0"/>
                </a:solidFill>
                <a:latin typeface="+mn-lt"/>
                <a:ea typeface="+mj-ea"/>
              </a:rPr>
              <a:t>Science and in School 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3140968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it-IT" dirty="0"/>
              <a:t>	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95536" y="1412776"/>
            <a:ext cx="856895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dirty="0">
                <a:cs typeface="Arial" pitchFamily="34" charset="0"/>
              </a:rPr>
              <a:t>- files</a:t>
            </a:r>
          </a:p>
          <a:p>
            <a:pPr>
              <a:lnSpc>
                <a:spcPct val="150000"/>
              </a:lnSpc>
            </a:pPr>
            <a:r>
              <a:rPr lang="it-IT" sz="2800" dirty="0">
                <a:cs typeface="Arial" pitchFamily="34" charset="0"/>
              </a:rPr>
              <a:t>- video</a:t>
            </a:r>
          </a:p>
          <a:p>
            <a:pPr>
              <a:lnSpc>
                <a:spcPct val="150000"/>
              </a:lnSpc>
            </a:pPr>
            <a:r>
              <a:rPr lang="it-IT" sz="2800" dirty="0">
                <a:cs typeface="Arial" pitchFamily="34" charset="0"/>
              </a:rPr>
              <a:t>- pictures</a:t>
            </a:r>
          </a:p>
          <a:p>
            <a:pPr>
              <a:lnSpc>
                <a:spcPct val="150000"/>
              </a:lnSpc>
            </a:pPr>
            <a:r>
              <a:rPr lang="it-IT" sz="2800" dirty="0">
                <a:cs typeface="Arial" pitchFamily="34" charset="0"/>
              </a:rPr>
              <a:t>- direct observation of facts and phenomena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it-IT" sz="2400" dirty="0">
                <a:cs typeface="Arial" pitchFamily="34" charset="0"/>
              </a:rPr>
              <a:t> exploration of materials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it-IT" sz="2400" dirty="0">
                <a:cs typeface="Arial" pitchFamily="34" charset="0"/>
              </a:rPr>
              <a:t> discrepant events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it-IT" sz="2400" dirty="0">
                <a:cs typeface="Arial" pitchFamily="34" charset="0"/>
              </a:rPr>
              <a:t> field trips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it-IT" sz="2400" dirty="0">
                <a:cs typeface="Arial" pitchFamily="34" charset="0"/>
              </a:rPr>
              <a:t> experimental demonstrations</a:t>
            </a:r>
          </a:p>
          <a:p>
            <a:endParaRPr lang="it-IT" dirty="0"/>
          </a:p>
        </p:txBody>
      </p:sp>
      <p:sp>
        <p:nvSpPr>
          <p:cNvPr id="9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dirty="0">
                <a:latin typeface="Calibri" pitchFamily="34" charset="0"/>
              </a:rPr>
              <a:t>ABE site Italy/ </a:t>
            </a:r>
            <a:r>
              <a:rPr lang="it-IT" sz="1200" dirty="0" err="1">
                <a:latin typeface="Calibri" pitchFamily="34" charset="0"/>
              </a:rPr>
              <a:t>Fontechiari M.A.</a:t>
            </a:r>
            <a:endParaRPr lang="it-IT" sz="1200" dirty="0">
              <a:latin typeface="Calibri" pitchFamily="34" charset="0"/>
            </a:endParaRPr>
          </a:p>
        </p:txBody>
      </p:sp>
      <p:sp>
        <p:nvSpPr>
          <p:cNvPr id="11" name="CasellaDiTesto 13"/>
          <p:cNvSpPr txBox="1">
            <a:spLocks noChangeArrowheads="1"/>
          </p:cNvSpPr>
          <p:nvPr/>
        </p:nvSpPr>
        <p:spPr bwMode="auto">
          <a:xfrm>
            <a:off x="395536" y="620688"/>
            <a:ext cx="102251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4000" dirty="0">
                <a:solidFill>
                  <a:srgbClr val="0070C0"/>
                </a:solidFill>
              </a:rPr>
              <a:t>INTRODUCING productive questions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476672"/>
            <a:ext cx="8820472" cy="4525963"/>
          </a:xfrm>
        </p:spPr>
        <p:txBody>
          <a:bodyPr rtlCol="0">
            <a:normAutofit fontScale="55000" lnSpcReduction="20000"/>
          </a:bodyPr>
          <a:lstStyle/>
          <a:p>
            <a:pPr marL="431800" indent="-323850"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  <a:r>
              <a:rPr lang="it-IT" sz="9600" dirty="0">
                <a:ea typeface="SimSun" pitchFamily="2" charset="-122"/>
                <a:cs typeface="Arial" pitchFamily="34" charset="0"/>
              </a:rPr>
              <a:t>											      </a:t>
            </a:r>
            <a:r>
              <a:rPr lang="it-IT" sz="96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  <a:r>
              <a:rPr lang="it-IT" sz="112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dirty="0">
                <a:solidFill>
                  <a:sysClr val="windowText" lastClr="000000"/>
                </a:solidFill>
                <a:latin typeface="Arial Narrow" pitchFamily="34" charset="0"/>
                <a:ea typeface="SimSun" pitchFamily="2" charset="-122"/>
              </a:rPr>
              <a:t>							</a:t>
            </a:r>
            <a:endParaRPr lang="en-US" sz="11200" dirty="0">
              <a:ea typeface="SimSun" pitchFamily="2" charset="-122"/>
              <a:cs typeface="Arial" pitchFamily="34" charset="0"/>
            </a:endParaRP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							</a:t>
            </a: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>
              <a:latin typeface="Arial Narrow" pitchFamily="34" charset="0"/>
              <a:ea typeface="SimSun" pitchFamily="2" charset="-122"/>
            </a:endParaRP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i="1" dirty="0">
                <a:solidFill>
                  <a:sysClr val="windowText" lastClr="000000"/>
                </a:solidFill>
                <a:latin typeface="Arial Narrow" pitchFamily="34" charset="0"/>
                <a:ea typeface="SimSun" pitchFamily="2" charset="-122"/>
              </a:rPr>
              <a:t>								</a:t>
            </a:r>
            <a:endParaRPr lang="it-IT" dirty="0">
              <a:solidFill>
                <a:sysClr val="windowText" lastClr="000000"/>
              </a:solidFill>
              <a:latin typeface="Arial Narrow" pitchFamily="34" charset="0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5" name="Segnaposto testo 1"/>
          <p:cNvSpPr txBox="1">
            <a:spLocks/>
          </p:cNvSpPr>
          <p:nvPr/>
        </p:nvSpPr>
        <p:spPr>
          <a:xfrm>
            <a:off x="0" y="1268413"/>
            <a:ext cx="8964613" cy="2006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14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SimSun" pitchFamily="2" charset="-122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0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dirty="0"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endParaRPr lang="it-IT" sz="2000" i="1" dirty="0">
              <a:latin typeface="Arial Narrow" pitchFamily="34" charset="0"/>
              <a:ea typeface="SimSun" pitchFamily="2" charset="-122"/>
              <a:cs typeface="+mn-cs"/>
            </a:endParaRPr>
          </a:p>
        </p:txBody>
      </p:sp>
      <p:sp>
        <p:nvSpPr>
          <p:cNvPr id="4103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dirty="0">
                <a:latin typeface="Calibri" pitchFamily="34" charset="0"/>
              </a:rPr>
              <a:t>ABE site Italy/ </a:t>
            </a:r>
            <a:r>
              <a:rPr lang="it-IT" sz="1200" dirty="0" err="1">
                <a:latin typeface="Calibri" pitchFamily="34" charset="0"/>
              </a:rPr>
              <a:t>Fontechiari M.A.</a:t>
            </a:r>
            <a:endParaRPr lang="it-IT" sz="1200" dirty="0">
              <a:latin typeface="Calibri" pitchFamily="34" charset="0"/>
            </a:endParaRPr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251520" y="1340768"/>
            <a:ext cx="8424936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SimSun" pitchFamily="2" charset="-122"/>
              <a:cs typeface="+mn-cs"/>
            </a:endParaRP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2800" dirty="0">
                <a:solidFill>
                  <a:schemeClr val="bg1">
                    <a:lumMod val="50000"/>
                  </a:schemeClr>
                </a:solidFill>
                <a:ea typeface="SimSun" pitchFamily="2" charset="-122"/>
              </a:rPr>
              <a:t>Who proposes the investigable question?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2800" dirty="0">
                <a:solidFill>
                  <a:schemeClr val="bg1">
                    <a:lumMod val="50000"/>
                  </a:schemeClr>
                </a:solidFill>
                <a:ea typeface="SimSun" pitchFamily="2" charset="-122"/>
              </a:rPr>
              <a:t>If it is proposed by the teacher, how to introduce it?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2800" dirty="0">
                <a:solidFill>
                  <a:schemeClr val="bg1">
                    <a:lumMod val="50000"/>
                  </a:schemeClr>
                </a:solidFill>
                <a:ea typeface="SimSun" pitchFamily="2" charset="-122"/>
              </a:rPr>
              <a:t>How to make it meaningful for students?</a:t>
            </a:r>
          </a:p>
          <a:p>
            <a:pPr marL="342900" indent="-342900">
              <a:spcBef>
                <a:spcPct val="20000"/>
              </a:spcBef>
              <a:buFontTx/>
              <a:buChar char="-"/>
              <a:defRPr/>
            </a:pPr>
            <a:r>
              <a:rPr lang="it-IT" sz="2800" dirty="0">
                <a:ea typeface="SimSun" pitchFamily="2" charset="-122"/>
              </a:rPr>
              <a:t>How to highlight its relevance?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it-IT" sz="2800" dirty="0">
              <a:ea typeface="SimSun" pitchFamily="2" charset="-122"/>
            </a:endParaRP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it-IT" sz="2800" dirty="0">
              <a:ea typeface="SimSun" pitchFamily="2" charset="-122"/>
            </a:endParaRP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2800" b="0" i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asellaDiTesto 13"/>
          <p:cNvSpPr txBox="1">
            <a:spLocks noChangeArrowheads="1"/>
          </p:cNvSpPr>
          <p:nvPr/>
        </p:nvSpPr>
        <p:spPr bwMode="auto">
          <a:xfrm>
            <a:off x="395536" y="620688"/>
            <a:ext cx="92890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4000" dirty="0">
                <a:solidFill>
                  <a:srgbClr val="0070C0"/>
                </a:solidFill>
              </a:rPr>
              <a:t>Productive Questions</a:t>
            </a:r>
          </a:p>
        </p:txBody>
      </p:sp>
      <p:sp>
        <p:nvSpPr>
          <p:cNvPr id="7" name="object 15"/>
          <p:cNvSpPr/>
          <p:nvPr/>
        </p:nvSpPr>
        <p:spPr>
          <a:xfrm>
            <a:off x="6012160" y="4797152"/>
            <a:ext cx="2486808" cy="15524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1"/>
          <p:cNvSpPr txBox="1">
            <a:spLocks/>
          </p:cNvSpPr>
          <p:nvPr/>
        </p:nvSpPr>
        <p:spPr>
          <a:xfrm>
            <a:off x="0" y="1268413"/>
            <a:ext cx="8964613" cy="2006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14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SimSun" pitchFamily="2" charset="-122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0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dirty="0"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endParaRPr lang="it-IT" sz="2000" i="1" dirty="0">
              <a:latin typeface="Arial Narrow" pitchFamily="34" charset="0"/>
              <a:ea typeface="SimSun" pitchFamily="2" charset="-122"/>
              <a:cs typeface="+mn-cs"/>
            </a:endParaRPr>
          </a:p>
        </p:txBody>
      </p:sp>
      <p:sp>
        <p:nvSpPr>
          <p:cNvPr id="4103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dirty="0">
                <a:latin typeface="Calibri" pitchFamily="34" charset="0"/>
              </a:rPr>
              <a:t>ABE site Italy/ </a:t>
            </a:r>
            <a:r>
              <a:rPr lang="it-IT" sz="1200" dirty="0" err="1">
                <a:latin typeface="Calibri" pitchFamily="34" charset="0"/>
              </a:rPr>
              <a:t>Fontechiari M.A.</a:t>
            </a:r>
            <a:endParaRPr lang="it-IT" sz="1200" dirty="0">
              <a:latin typeface="Calibri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95536" y="1675043"/>
            <a:ext cx="8748464" cy="328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</a:pPr>
            <a:endParaRPr lang="it-IT" sz="1000" dirty="0">
              <a:ea typeface="SimSun" pitchFamily="2" charset="-122"/>
            </a:endParaRPr>
          </a:p>
          <a:p>
            <a:pPr>
              <a:buFontTx/>
              <a:buChar char="-"/>
            </a:pPr>
            <a:r>
              <a:rPr lang="it-IT" sz="2800" dirty="0">
                <a:latin typeface="+mj-lt"/>
                <a:cs typeface="Arial" pitchFamily="34" charset="0"/>
              </a:rPr>
              <a:t> Require students to note the question</a:t>
            </a:r>
          </a:p>
          <a:p>
            <a:pPr>
              <a:buFontTx/>
              <a:buChar char="-"/>
            </a:pPr>
            <a:endParaRPr lang="it-IT" sz="2800" dirty="0">
              <a:latin typeface="+mj-lt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it-IT" sz="2800" dirty="0">
                <a:latin typeface="+mj-lt"/>
                <a:cs typeface="Arial" pitchFamily="34" charset="0"/>
              </a:rPr>
              <a:t> Write the question on a poster board to display in the classroom</a:t>
            </a:r>
          </a:p>
          <a:p>
            <a:endParaRPr lang="it-IT" sz="1000" dirty="0">
              <a:latin typeface="+mj-lt"/>
              <a:cs typeface="Arial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it-IT" sz="2800" dirty="0">
                <a:latin typeface="+mj-lt"/>
                <a:cs typeface="Arial" pitchFamily="34" charset="0"/>
              </a:rPr>
              <a:t> Recall the question at the beginning and during activities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it-IT" sz="2800" dirty="0">
              <a:ea typeface="SimSun" pitchFamily="2" charset="-122"/>
            </a:endParaRPr>
          </a:p>
          <a:p>
            <a:r>
              <a:rPr lang="it-IT" sz="2800" dirty="0">
                <a:ea typeface="SimSun" pitchFamily="2" charset="-122"/>
              </a:rPr>
              <a:t> </a:t>
            </a:r>
          </a:p>
        </p:txBody>
      </p:sp>
      <p:sp>
        <p:nvSpPr>
          <p:cNvPr id="9" name="CasellaDiTesto 13"/>
          <p:cNvSpPr txBox="1">
            <a:spLocks noChangeArrowheads="1"/>
          </p:cNvSpPr>
          <p:nvPr/>
        </p:nvSpPr>
        <p:spPr bwMode="auto">
          <a:xfrm>
            <a:off x="395536" y="620688"/>
            <a:ext cx="102251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4000" dirty="0">
                <a:solidFill>
                  <a:srgbClr val="0070C0"/>
                </a:solidFill>
              </a:rPr>
              <a:t>Relevance to investigable questions</a:t>
            </a:r>
          </a:p>
        </p:txBody>
      </p:sp>
      <p:pic>
        <p:nvPicPr>
          <p:cNvPr id="6" name="Immagine 5" descr="question ve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59462" y="4509120"/>
            <a:ext cx="2466975" cy="184785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476672"/>
            <a:ext cx="8820472" cy="4525963"/>
          </a:xfrm>
        </p:spPr>
        <p:txBody>
          <a:bodyPr rtlCol="0">
            <a:normAutofit fontScale="55000" lnSpcReduction="20000"/>
          </a:bodyPr>
          <a:lstStyle/>
          <a:p>
            <a:pPr marL="431800" indent="-323850"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  <a:r>
              <a:rPr lang="it-IT" sz="9600" dirty="0">
                <a:ea typeface="SimSun" pitchFamily="2" charset="-122"/>
                <a:cs typeface="Arial" pitchFamily="34" charset="0"/>
              </a:rPr>
              <a:t>											      </a:t>
            </a:r>
            <a:r>
              <a:rPr lang="it-IT" sz="96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  <a:r>
              <a:rPr lang="it-IT" sz="112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dirty="0">
                <a:solidFill>
                  <a:sysClr val="windowText" lastClr="000000"/>
                </a:solidFill>
                <a:latin typeface="Arial Narrow" pitchFamily="34" charset="0"/>
                <a:ea typeface="SimSun" pitchFamily="2" charset="-122"/>
              </a:rPr>
              <a:t>							</a:t>
            </a:r>
            <a:endParaRPr lang="en-US" sz="11200" dirty="0">
              <a:ea typeface="SimSun" pitchFamily="2" charset="-122"/>
              <a:cs typeface="Arial" pitchFamily="34" charset="0"/>
            </a:endParaRP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							</a:t>
            </a: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>
              <a:latin typeface="Arial Narrow" pitchFamily="34" charset="0"/>
              <a:ea typeface="SimSun" pitchFamily="2" charset="-122"/>
            </a:endParaRP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i="1" dirty="0">
                <a:solidFill>
                  <a:sysClr val="windowText" lastClr="000000"/>
                </a:solidFill>
                <a:latin typeface="Arial Narrow" pitchFamily="34" charset="0"/>
                <a:ea typeface="SimSun" pitchFamily="2" charset="-122"/>
              </a:rPr>
              <a:t>								</a:t>
            </a:r>
            <a:endParaRPr lang="it-IT" dirty="0">
              <a:solidFill>
                <a:sysClr val="windowText" lastClr="000000"/>
              </a:solidFill>
              <a:latin typeface="Arial Narrow" pitchFamily="34" charset="0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5" name="Segnaposto testo 1"/>
          <p:cNvSpPr txBox="1">
            <a:spLocks/>
          </p:cNvSpPr>
          <p:nvPr/>
        </p:nvSpPr>
        <p:spPr>
          <a:xfrm>
            <a:off x="0" y="1268413"/>
            <a:ext cx="8964613" cy="2006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14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SimSun" pitchFamily="2" charset="-122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0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dirty="0"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endParaRPr lang="it-IT" sz="2000" i="1" dirty="0">
              <a:latin typeface="Arial Narrow" pitchFamily="34" charset="0"/>
              <a:ea typeface="SimSun" pitchFamily="2" charset="-122"/>
              <a:cs typeface="+mn-cs"/>
            </a:endParaRPr>
          </a:p>
        </p:txBody>
      </p:sp>
      <p:sp>
        <p:nvSpPr>
          <p:cNvPr id="4103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dirty="0">
                <a:latin typeface="Calibri" pitchFamily="34" charset="0"/>
              </a:rPr>
              <a:t>ABE site Italy/ </a:t>
            </a:r>
            <a:r>
              <a:rPr lang="it-IT" sz="1200" dirty="0" err="1">
                <a:latin typeface="Calibri" pitchFamily="34" charset="0"/>
              </a:rPr>
              <a:t>Fontechiari M.A.</a:t>
            </a:r>
            <a:endParaRPr lang="it-IT" sz="1200" dirty="0">
              <a:latin typeface="Calibri" pitchFamily="34" charset="0"/>
            </a:endParaRPr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251520" y="1340768"/>
            <a:ext cx="8424936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SimSun" pitchFamily="2" charset="-122"/>
              <a:cs typeface="+mn-cs"/>
            </a:endParaRP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2800" dirty="0">
                <a:solidFill>
                  <a:schemeClr val="bg1">
                    <a:lumMod val="50000"/>
                  </a:schemeClr>
                </a:solidFill>
                <a:ea typeface="SimSun" pitchFamily="2" charset="-122"/>
              </a:rPr>
              <a:t>Who proposes the investigable question?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2800" dirty="0">
                <a:solidFill>
                  <a:schemeClr val="bg1">
                    <a:lumMod val="50000"/>
                  </a:schemeClr>
                </a:solidFill>
                <a:ea typeface="SimSun" pitchFamily="2" charset="-122"/>
              </a:rPr>
              <a:t>If it is proposed by the teacher, how to introduce it?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2800" dirty="0">
                <a:solidFill>
                  <a:schemeClr val="bg1">
                    <a:lumMod val="50000"/>
                  </a:schemeClr>
                </a:solidFill>
                <a:ea typeface="SimSun" pitchFamily="2" charset="-122"/>
              </a:rPr>
              <a:t>How to make it meaningful for students?</a:t>
            </a:r>
          </a:p>
          <a:p>
            <a:pPr marL="342900" indent="-342900">
              <a:spcBef>
                <a:spcPct val="20000"/>
              </a:spcBef>
              <a:buFontTx/>
              <a:buChar char="-"/>
              <a:defRPr/>
            </a:pPr>
            <a:r>
              <a:rPr lang="it-IT" sz="2800" dirty="0">
                <a:solidFill>
                  <a:schemeClr val="bg1">
                    <a:lumMod val="50000"/>
                  </a:schemeClr>
                </a:solidFill>
                <a:ea typeface="SimSun" pitchFamily="2" charset="-122"/>
              </a:rPr>
              <a:t>How to highlight its relevance?</a:t>
            </a:r>
          </a:p>
          <a:p>
            <a:pPr marL="342900" indent="-342900">
              <a:spcBef>
                <a:spcPct val="20000"/>
              </a:spcBef>
              <a:buFontTx/>
              <a:buChar char="-"/>
              <a:defRPr/>
            </a:pPr>
            <a:r>
              <a:rPr lang="it-IT" sz="2800" b="1" dirty="0">
                <a:ea typeface="SimSun" pitchFamily="2" charset="-122"/>
              </a:rPr>
              <a:t>How to stimulate students to formulate investigable questions? 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it-IT" sz="2800" dirty="0">
              <a:ea typeface="SimSun" pitchFamily="2" charset="-122"/>
            </a:endParaRP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it-IT" sz="2800" dirty="0">
              <a:ea typeface="SimSun" pitchFamily="2" charset="-122"/>
            </a:endParaRP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2800" b="0" i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asellaDiTesto 13"/>
          <p:cNvSpPr txBox="1">
            <a:spLocks noChangeArrowheads="1"/>
          </p:cNvSpPr>
          <p:nvPr/>
        </p:nvSpPr>
        <p:spPr bwMode="auto">
          <a:xfrm>
            <a:off x="395536" y="620688"/>
            <a:ext cx="92890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4000" dirty="0">
                <a:solidFill>
                  <a:srgbClr val="0070C0"/>
                </a:solidFill>
              </a:rPr>
              <a:t>Productive Questions</a:t>
            </a:r>
          </a:p>
        </p:txBody>
      </p:sp>
      <p:sp>
        <p:nvSpPr>
          <p:cNvPr id="7" name="object 15"/>
          <p:cNvSpPr/>
          <p:nvPr/>
        </p:nvSpPr>
        <p:spPr>
          <a:xfrm>
            <a:off x="6012160" y="4797152"/>
            <a:ext cx="2486808" cy="15524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1"/>
          <p:cNvSpPr txBox="1">
            <a:spLocks/>
          </p:cNvSpPr>
          <p:nvPr/>
        </p:nvSpPr>
        <p:spPr>
          <a:xfrm>
            <a:off x="0" y="1268413"/>
            <a:ext cx="8964613" cy="2006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14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SimSun" pitchFamily="2" charset="-122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0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dirty="0"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endParaRPr lang="it-IT" sz="2000" i="1" dirty="0">
              <a:latin typeface="Arial Narrow" pitchFamily="34" charset="0"/>
              <a:ea typeface="SimSun" pitchFamily="2" charset="-122"/>
              <a:cs typeface="+mn-cs"/>
            </a:endParaRPr>
          </a:p>
        </p:txBody>
      </p:sp>
      <p:sp>
        <p:nvSpPr>
          <p:cNvPr id="4103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dirty="0">
                <a:latin typeface="Calibri" pitchFamily="34" charset="0"/>
              </a:rPr>
              <a:t>ABE site Italy/ </a:t>
            </a:r>
            <a:r>
              <a:rPr lang="it-IT" sz="1200" dirty="0" err="1">
                <a:latin typeface="Calibri" pitchFamily="34" charset="0"/>
              </a:rPr>
              <a:t>Fontechiari M.A.</a:t>
            </a:r>
            <a:endParaRPr lang="it-IT" sz="1200" dirty="0">
              <a:latin typeface="Calibri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95536" y="1628800"/>
            <a:ext cx="8496944" cy="259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</a:pPr>
            <a:endParaRPr lang="it-IT" sz="10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it-IT" sz="2800" dirty="0">
                <a:ea typeface="SimSun" pitchFamily="2" charset="-122"/>
              </a:rPr>
              <a:t>Mostly uninvestigable questions</a:t>
            </a:r>
          </a:p>
          <a:p>
            <a:pPr marL="342900" indent="-342900">
              <a:spcBef>
                <a:spcPct val="20000"/>
              </a:spcBef>
            </a:pPr>
            <a:endParaRPr lang="it-IT" sz="10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it-IT" sz="2800" dirty="0">
                <a:ea typeface="SimSun" pitchFamily="2" charset="-122"/>
              </a:rPr>
              <a:t>Unfocused questions </a:t>
            </a:r>
          </a:p>
          <a:p>
            <a:pPr marL="342900" indent="-342900">
              <a:spcBef>
                <a:spcPct val="20000"/>
              </a:spcBef>
            </a:pPr>
            <a:endParaRPr lang="it-IT" sz="10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</a:pPr>
            <a:r>
              <a:rPr lang="it-IT" sz="2800" dirty="0">
                <a:ea typeface="SimSun" pitchFamily="2" charset="-122"/>
              </a:rPr>
              <a:t>-   General difficulty and low propensity  </a:t>
            </a:r>
          </a:p>
          <a:p>
            <a:r>
              <a:rPr lang="it-IT" sz="2800" dirty="0">
                <a:ea typeface="SimSun" pitchFamily="2" charset="-122"/>
              </a:rPr>
              <a:t>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79512" y="148478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it-IT" sz="2800" dirty="0">
                <a:ea typeface="SimSun" pitchFamily="2" charset="-122"/>
              </a:rPr>
              <a:t>	</a:t>
            </a:r>
          </a:p>
        </p:txBody>
      </p:sp>
      <p:sp>
        <p:nvSpPr>
          <p:cNvPr id="9" name="CasellaDiTesto 13"/>
          <p:cNvSpPr txBox="1">
            <a:spLocks noChangeArrowheads="1"/>
          </p:cNvSpPr>
          <p:nvPr/>
        </p:nvSpPr>
        <p:spPr bwMode="auto">
          <a:xfrm>
            <a:off x="395536" y="620688"/>
            <a:ext cx="88931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4000" dirty="0">
                <a:solidFill>
                  <a:srgbClr val="0070C0"/>
                </a:solidFill>
              </a:rPr>
              <a:t>STUDENTS and investigable questions </a:t>
            </a:r>
          </a:p>
        </p:txBody>
      </p:sp>
      <p:pic>
        <p:nvPicPr>
          <p:cNvPr id="12" name="Picture 2" descr="C:\Users\Mariangela\Desktop\MARI\DOTTORATO\BOZZE progetti ricerca MARI\materiale SCUOLE giugno\CORSO agg\INCONTRO 2\immagini\domand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509120"/>
            <a:ext cx="16986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1"/>
          <p:cNvSpPr txBox="1">
            <a:spLocks/>
          </p:cNvSpPr>
          <p:nvPr/>
        </p:nvSpPr>
        <p:spPr>
          <a:xfrm>
            <a:off x="0" y="1268413"/>
            <a:ext cx="8964613" cy="2006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14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SimSun" pitchFamily="2" charset="-122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0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dirty="0"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endParaRPr lang="it-IT" sz="2000" i="1" dirty="0">
              <a:latin typeface="Arial Narrow" pitchFamily="34" charset="0"/>
              <a:ea typeface="SimSun" pitchFamily="2" charset="-122"/>
              <a:cs typeface="+mn-cs"/>
            </a:endParaRPr>
          </a:p>
        </p:txBody>
      </p:sp>
      <p:sp>
        <p:nvSpPr>
          <p:cNvPr id="4103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dirty="0">
                <a:latin typeface="Calibri" pitchFamily="34" charset="0"/>
              </a:rPr>
              <a:t>ABE site Italy/ </a:t>
            </a:r>
            <a:r>
              <a:rPr lang="it-IT" sz="1200" dirty="0" err="1">
                <a:latin typeface="Calibri" pitchFamily="34" charset="0"/>
              </a:rPr>
              <a:t>Fontechiari M.A.</a:t>
            </a:r>
            <a:endParaRPr lang="it-IT" sz="1200" dirty="0">
              <a:latin typeface="Calibri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95536" y="1675043"/>
            <a:ext cx="8496944" cy="505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</a:pPr>
            <a:endParaRPr lang="it-IT" sz="10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it-IT" sz="2800" dirty="0">
                <a:ea typeface="SimSun" pitchFamily="2" charset="-122"/>
              </a:rPr>
              <a:t>Show examples</a:t>
            </a:r>
          </a:p>
          <a:p>
            <a:pPr marL="342900" indent="-342900">
              <a:spcBef>
                <a:spcPct val="20000"/>
              </a:spcBef>
            </a:pPr>
            <a:endParaRPr lang="it-IT" sz="10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it-IT" sz="2800" dirty="0">
                <a:ea typeface="SimSun" pitchFamily="2" charset="-122"/>
              </a:rPr>
              <a:t>Propose dedicated activities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it-IT" sz="8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it-IT" sz="2800" dirty="0">
                <a:ea typeface="SimSun" pitchFamily="2" charset="-122"/>
              </a:rPr>
              <a:t>Allow time to think and reflect and provide for individual, pair and group activities</a:t>
            </a:r>
          </a:p>
          <a:p>
            <a:pPr marL="342900" indent="-342900">
              <a:spcBef>
                <a:spcPct val="20000"/>
              </a:spcBef>
            </a:pPr>
            <a:endParaRPr lang="it-IT" sz="10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it-IT" sz="2800" dirty="0">
                <a:ea typeface="SimSun" pitchFamily="2" charset="-122"/>
              </a:rPr>
              <a:t>Avoid making judgments</a:t>
            </a:r>
          </a:p>
          <a:p>
            <a:pPr marL="342900" indent="-342900">
              <a:spcBef>
                <a:spcPct val="20000"/>
              </a:spcBef>
            </a:pPr>
            <a:endParaRPr lang="it-IT" sz="10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it-IT" sz="2800" dirty="0">
                <a:ea typeface="SimSun" pitchFamily="2" charset="-122"/>
              </a:rPr>
              <a:t>Bringing out pre-knowledge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it-IT" sz="8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it-IT" sz="2800" dirty="0">
              <a:ea typeface="SimSun" pitchFamily="2" charset="-122"/>
            </a:endParaRPr>
          </a:p>
          <a:p>
            <a:r>
              <a:rPr lang="it-IT" sz="2800" dirty="0">
                <a:ea typeface="SimSun" pitchFamily="2" charset="-122"/>
              </a:rPr>
              <a:t>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79512" y="1484784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it-IT" sz="2800" dirty="0">
                <a:ea typeface="SimSun" pitchFamily="2" charset="-122"/>
              </a:rPr>
              <a:t>	</a:t>
            </a:r>
          </a:p>
        </p:txBody>
      </p:sp>
      <p:sp>
        <p:nvSpPr>
          <p:cNvPr id="9" name="CasellaDiTesto 13"/>
          <p:cNvSpPr txBox="1">
            <a:spLocks noChangeArrowheads="1"/>
          </p:cNvSpPr>
          <p:nvPr/>
        </p:nvSpPr>
        <p:spPr bwMode="auto">
          <a:xfrm>
            <a:off x="395536" y="620688"/>
            <a:ext cx="102251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4000" dirty="0">
                <a:solidFill>
                  <a:srgbClr val="0070C0"/>
                </a:solidFill>
              </a:rPr>
              <a:t>STIMULATE investigable questions</a:t>
            </a:r>
          </a:p>
        </p:txBody>
      </p:sp>
      <p:pic>
        <p:nvPicPr>
          <p:cNvPr id="12" name="Picture 2" descr="C:\Users\Mariangela\Desktop\MARI\DOTTORATO\BOZZE progetti ricerca MARI\materiale SCUOLE giugno\CORSO agg\INCONTRO 2\immagini\domand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4869160"/>
            <a:ext cx="1617692" cy="1439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052736"/>
            <a:ext cx="4134966" cy="536646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5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dirty="0">
                <a:latin typeface="Calibri" pitchFamily="34" charset="0"/>
              </a:rPr>
              <a:t>ABE site Italy/ </a:t>
            </a:r>
            <a:r>
              <a:rPr lang="it-IT" sz="1200" dirty="0" err="1">
                <a:latin typeface="Calibri" pitchFamily="34" charset="0"/>
              </a:rPr>
              <a:t>Fontechiari M.A.</a:t>
            </a:r>
            <a:endParaRPr lang="it-IT" sz="1200" dirty="0">
              <a:latin typeface="Calibri" pitchFamily="34" charset="0"/>
            </a:endParaRPr>
          </a:p>
        </p:txBody>
      </p:sp>
      <p:sp>
        <p:nvSpPr>
          <p:cNvPr id="6" name="CasellaDiTesto 13"/>
          <p:cNvSpPr txBox="1">
            <a:spLocks noChangeArrowheads="1"/>
          </p:cNvSpPr>
          <p:nvPr/>
        </p:nvSpPr>
        <p:spPr bwMode="auto">
          <a:xfrm>
            <a:off x="125413" y="0"/>
            <a:ext cx="88931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000" dirty="0">
                <a:solidFill>
                  <a:srgbClr val="0070C0"/>
                </a:solidFill>
              </a:rPr>
              <a:t>KWL (</a:t>
            </a:r>
            <a:r>
              <a:rPr lang="it-IT" sz="4000" i="1" dirty="0" err="1">
                <a:solidFill>
                  <a:srgbClr val="0070C0"/>
                </a:solidFill>
              </a:rPr>
              <a:t>Know</a:t>
            </a:r>
            <a:r>
              <a:rPr lang="it-IT" sz="4000" i="1" dirty="0">
                <a:solidFill>
                  <a:srgbClr val="0070C0"/>
                </a:solidFill>
              </a:rPr>
              <a:t>, </a:t>
            </a:r>
            <a:r>
              <a:rPr lang="it-IT" sz="4000" i="1" dirty="0" err="1">
                <a:solidFill>
                  <a:srgbClr val="0070C0"/>
                </a:solidFill>
              </a:rPr>
              <a:t>Wonder</a:t>
            </a:r>
            <a:r>
              <a:rPr lang="it-IT" sz="4000" i="1" dirty="0">
                <a:solidFill>
                  <a:srgbClr val="0070C0"/>
                </a:solidFill>
              </a:rPr>
              <a:t>, </a:t>
            </a:r>
            <a:r>
              <a:rPr lang="it-IT" sz="4000" i="1" dirty="0" err="1">
                <a:solidFill>
                  <a:srgbClr val="0070C0"/>
                </a:solidFill>
              </a:rPr>
              <a:t>Learn</a:t>
            </a:r>
            <a:r>
              <a:rPr lang="it-IT" sz="4000" dirty="0">
                <a:solidFill>
                  <a:srgbClr val="0070C0"/>
                </a:solidFill>
              </a:rPr>
              <a:t>) TABLES</a:t>
            </a:r>
          </a:p>
          <a:p>
            <a:pPr>
              <a:defRPr/>
            </a:pPr>
            <a:r>
              <a:rPr lang="it-IT" sz="4000" dirty="0">
                <a:solidFill>
                  <a:srgbClr val="0070C0"/>
                </a:solidFill>
              </a:rPr>
              <a:t>   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476672"/>
            <a:ext cx="8820472" cy="4525963"/>
          </a:xfrm>
        </p:spPr>
        <p:txBody>
          <a:bodyPr rtlCol="0">
            <a:normAutofit fontScale="55000" lnSpcReduction="20000"/>
          </a:bodyPr>
          <a:lstStyle/>
          <a:p>
            <a:pPr marL="431800" indent="-323850"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  <a:r>
              <a:rPr lang="it-IT" sz="9600" dirty="0">
                <a:ea typeface="SimSun" pitchFamily="2" charset="-122"/>
                <a:cs typeface="Arial" pitchFamily="34" charset="0"/>
              </a:rPr>
              <a:t>											      </a:t>
            </a:r>
            <a:r>
              <a:rPr lang="it-IT" sz="96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  <a:r>
              <a:rPr lang="it-IT" sz="112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dirty="0">
                <a:solidFill>
                  <a:sysClr val="windowText" lastClr="000000"/>
                </a:solidFill>
                <a:latin typeface="Arial Narrow" pitchFamily="34" charset="0"/>
                <a:ea typeface="SimSun" pitchFamily="2" charset="-122"/>
              </a:rPr>
              <a:t>							</a:t>
            </a:r>
            <a:endParaRPr lang="en-US" sz="11200" dirty="0">
              <a:ea typeface="SimSun" pitchFamily="2" charset="-122"/>
              <a:cs typeface="Arial" pitchFamily="34" charset="0"/>
            </a:endParaRP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							</a:t>
            </a: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>
              <a:latin typeface="Arial Narrow" pitchFamily="34" charset="0"/>
              <a:ea typeface="SimSun" pitchFamily="2" charset="-122"/>
            </a:endParaRP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i="1" dirty="0">
                <a:solidFill>
                  <a:sysClr val="windowText" lastClr="000000"/>
                </a:solidFill>
                <a:latin typeface="Arial Narrow" pitchFamily="34" charset="0"/>
                <a:ea typeface="SimSun" pitchFamily="2" charset="-122"/>
              </a:rPr>
              <a:t>								</a:t>
            </a:r>
            <a:endParaRPr lang="it-IT" dirty="0">
              <a:solidFill>
                <a:sysClr val="windowText" lastClr="000000"/>
              </a:solidFill>
              <a:latin typeface="Arial Narrow" pitchFamily="34" charset="0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5" name="Segnaposto testo 1"/>
          <p:cNvSpPr txBox="1">
            <a:spLocks/>
          </p:cNvSpPr>
          <p:nvPr/>
        </p:nvSpPr>
        <p:spPr>
          <a:xfrm>
            <a:off x="0" y="1268413"/>
            <a:ext cx="8964613" cy="2006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14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SimSun" pitchFamily="2" charset="-122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0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dirty="0"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endParaRPr lang="it-IT" sz="2000" i="1" dirty="0">
              <a:latin typeface="Arial Narrow" pitchFamily="34" charset="0"/>
              <a:ea typeface="SimSun" pitchFamily="2" charset="-122"/>
              <a:cs typeface="+mn-cs"/>
            </a:endParaRPr>
          </a:p>
        </p:txBody>
      </p:sp>
      <p:sp>
        <p:nvSpPr>
          <p:cNvPr id="4103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dirty="0">
                <a:latin typeface="Calibri" pitchFamily="34" charset="0"/>
              </a:rPr>
              <a:t>ABE site Italy/ </a:t>
            </a:r>
            <a:r>
              <a:rPr lang="it-IT" sz="1200" dirty="0" err="1">
                <a:latin typeface="Calibri" pitchFamily="34" charset="0"/>
              </a:rPr>
              <a:t>Fontechiari M.A.</a:t>
            </a:r>
            <a:endParaRPr lang="it-IT" sz="1200" dirty="0">
              <a:latin typeface="Calibri" pitchFamily="34" charset="0"/>
            </a:endParaRPr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251520" y="2060848"/>
            <a:ext cx="8712968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it-IT" sz="2600" dirty="0">
                <a:ea typeface="SimSun" pitchFamily="2" charset="-122"/>
              </a:rPr>
              <a:t> Am I interested in answering this question?</a:t>
            </a:r>
          </a:p>
          <a:p>
            <a:pPr marL="514350" marR="0" lvl="0" indent="-51435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600" dirty="0">
                <a:ea typeface="SimSun" pitchFamily="2" charset="-122"/>
              </a:rPr>
              <a:t> Do I already know the answer to this question?</a:t>
            </a:r>
          </a:p>
          <a:p>
            <a:pPr marL="514350" marR="0" lvl="0" indent="-51435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600" b="1" dirty="0">
                <a:ea typeface="SimSun" pitchFamily="2" charset="-122"/>
              </a:rPr>
              <a:t> Does the question clarify what I need to do (observe, measure, ...) to answer?</a:t>
            </a:r>
          </a:p>
          <a:p>
            <a:pPr marL="514350" marR="0" lvl="0" indent="-51435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600" dirty="0">
                <a:sym typeface="Wingdings"/>
              </a:rPr>
              <a:t> Am I able to get the materials I need to answer the question</a:t>
            </a:r>
            <a:r>
              <a:rPr lang="it-IT" sz="2600" dirty="0">
                <a:ea typeface="SimSun" pitchFamily="2" charset="-122"/>
              </a:rPr>
              <a:t>?</a:t>
            </a:r>
          </a:p>
          <a:p>
            <a:pPr marL="514350" marR="0" lvl="0" indent="-51435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600" dirty="0">
                <a:sym typeface="Wingdings"/>
              </a:rPr>
              <a:t> Does the time I have available coincide with the time I actually need to answer the question</a:t>
            </a:r>
            <a:r>
              <a:rPr lang="it-IT" sz="2600" dirty="0">
                <a:ea typeface="SimSun" pitchFamily="2" charset="-122"/>
              </a:rPr>
              <a:t>?</a:t>
            </a: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2800" b="0" i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5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Narrow" pitchFamily="3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asellaDiTesto 13"/>
          <p:cNvSpPr txBox="1">
            <a:spLocks noChangeArrowheads="1"/>
          </p:cNvSpPr>
          <p:nvPr/>
        </p:nvSpPr>
        <p:spPr bwMode="auto">
          <a:xfrm>
            <a:off x="-180528" y="0"/>
            <a:ext cx="88931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000" dirty="0">
                <a:solidFill>
                  <a:srgbClr val="0070C0"/>
                </a:solidFill>
              </a:rPr>
              <a:t>CHECK LIST for </a:t>
            </a:r>
            <a:r>
              <a:rPr lang="it-IT" sz="4000" dirty="0" err="1">
                <a:solidFill>
                  <a:srgbClr val="0070C0"/>
                </a:solidFill>
              </a:rPr>
              <a:t>productive</a:t>
            </a:r>
            <a:r>
              <a:rPr lang="it-IT" sz="4000" dirty="0">
                <a:solidFill>
                  <a:srgbClr val="0070C0"/>
                </a:solidFill>
              </a:rPr>
              <a:t> </a:t>
            </a:r>
            <a:r>
              <a:rPr lang="it-IT" sz="4000" dirty="0" err="1">
                <a:solidFill>
                  <a:srgbClr val="0070C0"/>
                </a:solidFill>
              </a:rPr>
              <a:t>questions</a:t>
            </a:r>
            <a:endParaRPr lang="it-IT" sz="40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it-IT" sz="4000" dirty="0">
                <a:solidFill>
                  <a:srgbClr val="0070C0"/>
                </a:solidFill>
              </a:rPr>
              <a:t>    </a:t>
            </a:r>
          </a:p>
        </p:txBody>
      </p:sp>
      <p:sp>
        <p:nvSpPr>
          <p:cNvPr id="8" name="Rettangolo 7"/>
          <p:cNvSpPr/>
          <p:nvPr/>
        </p:nvSpPr>
        <p:spPr>
          <a:xfrm>
            <a:off x="323528" y="1988840"/>
            <a:ext cx="8568952" cy="37444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student.jpg"/>
          <p:cNvPicPr>
            <a:picLocks noChangeAspect="1"/>
          </p:cNvPicPr>
          <p:nvPr/>
        </p:nvPicPr>
        <p:blipFill>
          <a:blip r:embed="rId3" cstate="print"/>
          <a:srcRect t="861" b="8421"/>
          <a:stretch>
            <a:fillRect/>
          </a:stretch>
        </p:blipFill>
        <p:spPr>
          <a:xfrm>
            <a:off x="395536" y="764704"/>
            <a:ext cx="1535659" cy="1105659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1358504" y="3158730"/>
            <a:ext cx="6426994" cy="1278731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257175" indent="-257175" algn="ctr" defTabSz="685800" eaLnBrk="0" hangingPunct="0">
              <a:spcBef>
                <a:spcPct val="20000"/>
              </a:spcBef>
              <a:buClr>
                <a:srgbClr val="0063C3"/>
              </a:buClr>
              <a:defRPr/>
            </a:pPr>
            <a:r>
              <a:rPr lang="it-IT" sz="4500" i="1" kern="0" dirty="0">
                <a:solidFill>
                  <a:srgbClr val="0070C0"/>
                </a:solidFill>
                <a:latin typeface="Arial"/>
              </a:rPr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1479368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59832" y="2468880"/>
            <a:ext cx="6768752" cy="4389120"/>
          </a:xfrm>
        </p:spPr>
        <p:txBody>
          <a:bodyPr/>
          <a:lstStyle/>
          <a:p>
            <a:pPr>
              <a:buNone/>
            </a:pPr>
            <a:r>
              <a:rPr lang="it-IT" sz="2800" dirty="0">
                <a:ea typeface="SimSun" pitchFamily="2" charset="-122"/>
              </a:rPr>
              <a:t>	Students are engaged with </a:t>
            </a:r>
            <a:r>
              <a:rPr lang="it-IT" sz="2800" b="1" dirty="0" err="1">
                <a:ea typeface="SimSun" pitchFamily="2" charset="-122"/>
              </a:rPr>
              <a:t>productive</a:t>
            </a:r>
            <a:r>
              <a:rPr lang="it-IT" sz="2800" b="1" dirty="0">
                <a:ea typeface="SimSun" pitchFamily="2" charset="-122"/>
              </a:rPr>
              <a:t> </a:t>
            </a:r>
            <a:r>
              <a:rPr lang="it-IT" sz="2800" b="1" dirty="0" err="1">
                <a:ea typeface="SimSun" pitchFamily="2" charset="-122"/>
              </a:rPr>
              <a:t>question</a:t>
            </a:r>
            <a:r>
              <a:rPr lang="it-IT" sz="2800" b="1" dirty="0">
                <a:ea typeface="SimSun" pitchFamily="2" charset="-122"/>
              </a:rPr>
              <a:t> </a:t>
            </a:r>
            <a:r>
              <a:rPr lang="it-IT" sz="2800" dirty="0">
                <a:ea typeface="SimSun" pitchFamily="2" charset="-122"/>
              </a:rPr>
              <a:t>(NRC, 2000)</a:t>
            </a:r>
          </a:p>
        </p:txBody>
      </p:sp>
      <p:graphicFrame>
        <p:nvGraphicFramePr>
          <p:cNvPr id="10" name="Diagramma 9"/>
          <p:cNvGraphicFramePr/>
          <p:nvPr/>
        </p:nvGraphicFramePr>
        <p:xfrm>
          <a:off x="251520" y="2420888"/>
          <a:ext cx="3384376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Gruppo 14"/>
          <p:cNvGrpSpPr/>
          <p:nvPr/>
        </p:nvGrpSpPr>
        <p:grpSpPr>
          <a:xfrm>
            <a:off x="1547664" y="3573016"/>
            <a:ext cx="792088" cy="648022"/>
            <a:chOff x="2123728" y="2348880"/>
            <a:chExt cx="792088" cy="648022"/>
          </a:xfrm>
        </p:grpSpPr>
        <p:sp>
          <p:nvSpPr>
            <p:cNvPr id="12" name="Ovale 11"/>
            <p:cNvSpPr/>
            <p:nvPr/>
          </p:nvSpPr>
          <p:spPr>
            <a:xfrm>
              <a:off x="2195736" y="2348880"/>
              <a:ext cx="648072" cy="64802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/>
            </a:p>
          </p:txBody>
        </p:sp>
        <p:sp>
          <p:nvSpPr>
            <p:cNvPr id="13" name="CasellaDiTesto 22"/>
            <p:cNvSpPr txBox="1">
              <a:spLocks noChangeArrowheads="1"/>
            </p:cNvSpPr>
            <p:nvPr/>
          </p:nvSpPr>
          <p:spPr bwMode="auto">
            <a:xfrm>
              <a:off x="2123728" y="2492896"/>
              <a:ext cx="7920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14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IBSE</a:t>
              </a:r>
            </a:p>
          </p:txBody>
        </p:sp>
      </p:grpSp>
      <p:sp>
        <p:nvSpPr>
          <p:cNvPr id="11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>
                <a:latin typeface="Calibri" pitchFamily="34" charset="0"/>
              </a:rPr>
              <a:t>ABE site Italy/ Fontechiari M.A.</a:t>
            </a:r>
          </a:p>
        </p:txBody>
      </p:sp>
      <p:sp>
        <p:nvSpPr>
          <p:cNvPr id="17" name="CasellaDiTesto 13"/>
          <p:cNvSpPr txBox="1">
            <a:spLocks noChangeArrowheads="1"/>
          </p:cNvSpPr>
          <p:nvPr/>
        </p:nvSpPr>
        <p:spPr bwMode="auto">
          <a:xfrm>
            <a:off x="395536" y="620688"/>
            <a:ext cx="88931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4000" dirty="0">
                <a:solidFill>
                  <a:srgbClr val="0070C0"/>
                </a:solidFill>
                <a:latin typeface="+mn-lt"/>
                <a:ea typeface="+mj-ea"/>
              </a:rPr>
              <a:t>Questions in </a:t>
            </a:r>
            <a:r>
              <a:rPr lang="it-IT" sz="4000" dirty="0" err="1">
                <a:solidFill>
                  <a:srgbClr val="0070C0"/>
                </a:solidFill>
                <a:latin typeface="+mn-lt"/>
                <a:ea typeface="+mj-ea"/>
              </a:rPr>
              <a:t>inquiry </a:t>
            </a:r>
            <a:r>
              <a:rPr lang="it-IT" sz="4000" dirty="0">
                <a:solidFill>
                  <a:srgbClr val="0070C0"/>
                </a:solidFill>
                <a:latin typeface="+mn-lt"/>
                <a:ea typeface="+mj-ea"/>
              </a:rPr>
              <a:t>learning</a:t>
            </a:r>
            <a:endParaRPr lang="it-IT" sz="4000" i="1" dirty="0">
              <a:solidFill>
                <a:srgbClr val="0070C0"/>
              </a:solidFill>
              <a:latin typeface="+mn-lt"/>
              <a:ea typeface="+mj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476672"/>
            <a:ext cx="8820472" cy="4525963"/>
          </a:xfrm>
        </p:spPr>
        <p:txBody>
          <a:bodyPr rtlCol="0">
            <a:normAutofit fontScale="40000" lnSpcReduction="20000"/>
          </a:bodyPr>
          <a:lstStyle/>
          <a:p>
            <a:pPr marL="431800" indent="-323850"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  <a:r>
              <a:rPr lang="it-IT" sz="9600" dirty="0">
                <a:ea typeface="SimSun" pitchFamily="2" charset="-122"/>
                <a:cs typeface="Arial" pitchFamily="34" charset="0"/>
              </a:rPr>
              <a:t>											      </a:t>
            </a:r>
            <a:r>
              <a:rPr lang="it-IT" sz="96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  <a:r>
              <a:rPr lang="it-IT" sz="112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dirty="0">
                <a:solidFill>
                  <a:sysClr val="windowText" lastClr="000000"/>
                </a:solidFill>
                <a:latin typeface="Arial Narrow" pitchFamily="34" charset="0"/>
                <a:ea typeface="SimSun" pitchFamily="2" charset="-122"/>
              </a:rPr>
              <a:t>							</a:t>
            </a:r>
            <a:r>
              <a:rPr lang="en-US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 	</a:t>
            </a:r>
            <a:endParaRPr lang="en-US" sz="11200" dirty="0">
              <a:ea typeface="SimSun" pitchFamily="2" charset="-122"/>
              <a:cs typeface="Arial" pitchFamily="34" charset="0"/>
            </a:endParaRP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							</a:t>
            </a: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>
              <a:latin typeface="Arial Narrow" pitchFamily="34" charset="0"/>
              <a:ea typeface="SimSun" pitchFamily="2" charset="-122"/>
            </a:endParaRP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i="1" dirty="0">
                <a:solidFill>
                  <a:sysClr val="windowText" lastClr="000000"/>
                </a:solidFill>
                <a:latin typeface="Arial Narrow" pitchFamily="34" charset="0"/>
                <a:ea typeface="SimSun" pitchFamily="2" charset="-122"/>
              </a:rPr>
              <a:t>								</a:t>
            </a:r>
            <a:endParaRPr lang="it-IT" dirty="0">
              <a:solidFill>
                <a:sysClr val="windowText" lastClr="000000"/>
              </a:solidFill>
              <a:latin typeface="Arial Narrow" pitchFamily="34" charset="0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29699" name="CasellaDiTesto 13"/>
          <p:cNvSpPr txBox="1">
            <a:spLocks noChangeArrowheads="1"/>
          </p:cNvSpPr>
          <p:nvPr/>
        </p:nvSpPr>
        <p:spPr bwMode="auto">
          <a:xfrm>
            <a:off x="395536" y="620688"/>
            <a:ext cx="88931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4000" dirty="0" err="1">
                <a:solidFill>
                  <a:srgbClr val="0070C0"/>
                </a:solidFill>
                <a:latin typeface="+mn-lt"/>
                <a:ea typeface="+mj-ea"/>
              </a:rPr>
              <a:t>Productive</a:t>
            </a:r>
            <a:r>
              <a:rPr lang="it-IT" sz="4000" dirty="0">
                <a:solidFill>
                  <a:srgbClr val="0070C0"/>
                </a:solidFill>
                <a:latin typeface="+mn-lt"/>
                <a:ea typeface="+mj-ea"/>
              </a:rPr>
              <a:t> </a:t>
            </a:r>
            <a:r>
              <a:rPr lang="it-IT" sz="4000" dirty="0" err="1">
                <a:solidFill>
                  <a:srgbClr val="0070C0"/>
                </a:solidFill>
                <a:ea typeface="+mj-ea"/>
              </a:rPr>
              <a:t>questions</a:t>
            </a:r>
            <a:endParaRPr lang="it-IT" sz="4000" i="1" dirty="0">
              <a:solidFill>
                <a:srgbClr val="0070C0"/>
              </a:solidFill>
              <a:latin typeface="+mn-lt"/>
              <a:ea typeface="+mj-ea"/>
            </a:endParaRPr>
          </a:p>
        </p:txBody>
      </p:sp>
      <p:sp>
        <p:nvSpPr>
          <p:cNvPr id="5" name="Segnaposto testo 1"/>
          <p:cNvSpPr txBox="1">
            <a:spLocks/>
          </p:cNvSpPr>
          <p:nvPr/>
        </p:nvSpPr>
        <p:spPr>
          <a:xfrm>
            <a:off x="0" y="1268413"/>
            <a:ext cx="8964613" cy="2006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14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SimSun" pitchFamily="2" charset="-122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0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dirty="0"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endParaRPr lang="it-IT" sz="2000" i="1" dirty="0">
              <a:latin typeface="Arial Narrow" pitchFamily="34" charset="0"/>
              <a:ea typeface="SimSun" pitchFamily="2" charset="-122"/>
              <a:cs typeface="+mn-cs"/>
            </a:endParaRPr>
          </a:p>
        </p:txBody>
      </p:sp>
      <p:sp>
        <p:nvSpPr>
          <p:cNvPr id="4103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>
                <a:latin typeface="Calibri" pitchFamily="34" charset="0"/>
              </a:rPr>
              <a:t>ABE site Italy/ Fontechiari M.A.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67544" y="1988840"/>
            <a:ext cx="7704856" cy="2357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it-IT" sz="2800" dirty="0">
                <a:ea typeface="SimSun" pitchFamily="2" charset="-122"/>
              </a:rPr>
              <a:t>Scientifically related</a:t>
            </a:r>
          </a:p>
          <a:p>
            <a:pPr marL="342900" indent="-342900">
              <a:spcBef>
                <a:spcPct val="20000"/>
              </a:spcBef>
            </a:pPr>
            <a:endParaRPr lang="it-IT" sz="10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it-IT" sz="2800" dirty="0">
                <a:ea typeface="SimSun" pitchFamily="2" charset="-122"/>
              </a:rPr>
              <a:t>Connected to the curriculum</a:t>
            </a:r>
          </a:p>
          <a:p>
            <a:pPr marL="342900" indent="-342900">
              <a:spcBef>
                <a:spcPct val="20000"/>
              </a:spcBef>
            </a:pPr>
            <a:endParaRPr lang="it-IT" sz="10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</a:pPr>
            <a:r>
              <a:rPr lang="it-IT" sz="2800" b="1" dirty="0">
                <a:ea typeface="SimSun" pitchFamily="2" charset="-122"/>
              </a:rPr>
              <a:t>-   </a:t>
            </a:r>
            <a:r>
              <a:rPr lang="it-IT" sz="2800" b="1" dirty="0" err="1">
                <a:ea typeface="SimSun" pitchFamily="2" charset="-122"/>
              </a:rPr>
              <a:t>Investigable</a:t>
            </a:r>
            <a:endParaRPr lang="it-IT" sz="2800" b="1" dirty="0">
              <a:ea typeface="SimSun" pitchFamily="2" charset="-122"/>
            </a:endParaRPr>
          </a:p>
          <a:p>
            <a:r>
              <a:rPr lang="it-IT" sz="2800" dirty="0">
                <a:ea typeface="SimSun" pitchFamily="2" charset="-122"/>
              </a:rPr>
              <a:t> </a:t>
            </a:r>
          </a:p>
        </p:txBody>
      </p:sp>
      <p:pic>
        <p:nvPicPr>
          <p:cNvPr id="13" name="Immagine 12" descr="intterogativ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3356992"/>
            <a:ext cx="3506595" cy="237626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476672"/>
            <a:ext cx="8820472" cy="4525963"/>
          </a:xfrm>
        </p:spPr>
        <p:txBody>
          <a:bodyPr rtlCol="0">
            <a:normAutofit fontScale="40000" lnSpcReduction="20000"/>
          </a:bodyPr>
          <a:lstStyle/>
          <a:p>
            <a:pPr marL="431800" indent="-323850"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  <a:r>
              <a:rPr lang="it-IT" sz="9600" dirty="0">
                <a:ea typeface="SimSun" pitchFamily="2" charset="-122"/>
                <a:cs typeface="Arial" pitchFamily="34" charset="0"/>
              </a:rPr>
              <a:t>											      </a:t>
            </a:r>
            <a:r>
              <a:rPr lang="it-IT" sz="96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  <a:r>
              <a:rPr lang="it-IT" sz="112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lnSpc>
                <a:spcPct val="1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dirty="0">
                <a:solidFill>
                  <a:sysClr val="windowText" lastClr="000000"/>
                </a:solidFill>
                <a:latin typeface="Arial Narrow" pitchFamily="34" charset="0"/>
                <a:ea typeface="SimSun" pitchFamily="2" charset="-122"/>
              </a:rPr>
              <a:t>							</a:t>
            </a:r>
            <a:r>
              <a:rPr lang="en-US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 	</a:t>
            </a:r>
            <a:endParaRPr lang="en-US" sz="11200" dirty="0">
              <a:ea typeface="SimSun" pitchFamily="2" charset="-122"/>
              <a:cs typeface="Arial" pitchFamily="34" charset="0"/>
            </a:endParaRP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							</a:t>
            </a:r>
            <a:r>
              <a:rPr lang="it-IT" sz="8000" dirty="0">
                <a:latin typeface="Arial" pitchFamily="34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>
              <a:latin typeface="Arial Narrow" pitchFamily="34" charset="0"/>
              <a:ea typeface="SimSun" pitchFamily="2" charset="-122"/>
            </a:endParaRPr>
          </a:p>
          <a:p>
            <a:pPr marL="431800" indent="-3238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i="1" dirty="0">
                <a:solidFill>
                  <a:sysClr val="windowText" lastClr="000000"/>
                </a:solidFill>
                <a:latin typeface="Arial Narrow" pitchFamily="34" charset="0"/>
                <a:ea typeface="SimSun" pitchFamily="2" charset="-122"/>
              </a:rPr>
              <a:t>								</a:t>
            </a:r>
            <a:endParaRPr lang="it-IT" dirty="0">
              <a:solidFill>
                <a:sysClr val="windowText" lastClr="000000"/>
              </a:solidFill>
              <a:latin typeface="Arial Narrow" pitchFamily="34" charset="0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marL="342900" lvl="5" indent="-342900">
              <a:defRPr/>
            </a:pPr>
            <a:endParaRPr lang="it-IT" sz="2800" dirty="0">
              <a:solidFill>
                <a:sysClr val="windowText" lastClr="000000"/>
              </a:solidFill>
              <a:latin typeface="Arial Narrow" pitchFamily="34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29699" name="CasellaDiTesto 13"/>
          <p:cNvSpPr txBox="1">
            <a:spLocks noChangeArrowheads="1"/>
          </p:cNvSpPr>
          <p:nvPr/>
        </p:nvSpPr>
        <p:spPr bwMode="auto">
          <a:xfrm>
            <a:off x="395536" y="620688"/>
            <a:ext cx="88931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4000" dirty="0">
                <a:solidFill>
                  <a:srgbClr val="0070C0"/>
                </a:solidFill>
              </a:rPr>
              <a:t>INVESTIGABLE QUESTIONS</a:t>
            </a:r>
          </a:p>
        </p:txBody>
      </p:sp>
      <p:sp>
        <p:nvSpPr>
          <p:cNvPr id="5" name="Segnaposto testo 1"/>
          <p:cNvSpPr txBox="1">
            <a:spLocks/>
          </p:cNvSpPr>
          <p:nvPr/>
        </p:nvSpPr>
        <p:spPr>
          <a:xfrm>
            <a:off x="0" y="1268413"/>
            <a:ext cx="8964613" cy="2006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14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SimSun" pitchFamily="2" charset="-122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0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dirty="0"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endParaRPr lang="it-IT" sz="2000" i="1" dirty="0">
              <a:latin typeface="Arial Narrow" pitchFamily="34" charset="0"/>
              <a:ea typeface="SimSun" pitchFamily="2" charset="-122"/>
              <a:cs typeface="+mn-cs"/>
            </a:endParaRPr>
          </a:p>
        </p:txBody>
      </p:sp>
      <p:sp>
        <p:nvSpPr>
          <p:cNvPr id="4103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>
                <a:latin typeface="Calibri" pitchFamily="34" charset="0"/>
              </a:rPr>
              <a:t>ABE site Italy/ Fontechiari M.A.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0" y="1916832"/>
            <a:ext cx="8028384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it-IT" sz="2800" dirty="0">
                <a:ea typeface="SimSun" pitchFamily="2" charset="-122"/>
              </a:rPr>
              <a:t>	Questions "appropriate" for an investigation,  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it-IT" sz="2800" dirty="0">
                <a:ea typeface="SimSun" pitchFamily="2" charset="-122"/>
              </a:rPr>
              <a:t>	which can be answered through the analysis of data</a:t>
            </a:r>
            <a:endParaRPr lang="it-IT" sz="2800" dirty="0">
              <a:solidFill>
                <a:srgbClr val="FF0000"/>
              </a:solidFill>
              <a:ea typeface="SimSun" pitchFamily="2" charset="-122"/>
            </a:endParaRPr>
          </a:p>
        </p:txBody>
      </p:sp>
      <p:pic>
        <p:nvPicPr>
          <p:cNvPr id="15" name="Picture 2" descr="C:\Users\Mariangela\Desktop\MARI\DOTTORATO\BOZZE progetti ricerca MARI\PPT progetti ENGLISH\presentazione 25 ott\illustrazioni\ho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077072"/>
            <a:ext cx="2155517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1"/>
          <p:cNvSpPr txBox="1">
            <a:spLocks/>
          </p:cNvSpPr>
          <p:nvPr/>
        </p:nvSpPr>
        <p:spPr>
          <a:xfrm>
            <a:off x="0" y="1268413"/>
            <a:ext cx="8964613" cy="2006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14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SimSun" pitchFamily="2" charset="-122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it-IT" sz="20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SimSun" pitchFamily="2" charset="-122"/>
              <a:cs typeface="+mn-cs"/>
            </a:endParaRP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dirty="0"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</a:p>
          <a:p>
            <a:pPr marL="431800" indent="-3238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2400" i="1" dirty="0">
                <a:solidFill>
                  <a:srgbClr val="C00000"/>
                </a:solidFill>
                <a:latin typeface="Arial Narrow" pitchFamily="34" charset="0"/>
                <a:ea typeface="SimSun" pitchFamily="2" charset="-122"/>
                <a:cs typeface="+mn-cs"/>
              </a:rPr>
              <a:t>	</a:t>
            </a:r>
            <a:endParaRPr lang="it-IT" sz="2000" i="1" dirty="0">
              <a:latin typeface="Arial Narrow" pitchFamily="34" charset="0"/>
              <a:ea typeface="SimSun" pitchFamily="2" charset="-122"/>
              <a:cs typeface="+mn-cs"/>
            </a:endParaRPr>
          </a:p>
        </p:txBody>
      </p:sp>
      <p:sp>
        <p:nvSpPr>
          <p:cNvPr id="4103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dirty="0">
                <a:latin typeface="Calibri" pitchFamily="34" charset="0"/>
              </a:rPr>
              <a:t>ABE site Italy/ </a:t>
            </a:r>
            <a:r>
              <a:rPr lang="it-IT" sz="1200" dirty="0" err="1">
                <a:latin typeface="Calibri" pitchFamily="34" charset="0"/>
              </a:rPr>
              <a:t>Fontechiari M.A.</a:t>
            </a:r>
            <a:endParaRPr lang="it-IT" sz="1200" dirty="0">
              <a:latin typeface="Calibri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95536" y="1844824"/>
            <a:ext cx="8748464" cy="485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it-IT" sz="2800" dirty="0">
                <a:ea typeface="SimSun" pitchFamily="2" charset="-122"/>
              </a:rPr>
              <a:t>Are not notional (request for information) </a:t>
            </a:r>
            <a:r>
              <a:rPr lang="it-IT" sz="2800" dirty="0" err="1">
                <a:ea typeface="SimSun" pitchFamily="2" charset="-122"/>
              </a:rPr>
              <a:t>nor</a:t>
            </a:r>
            <a:r>
              <a:rPr lang="it-IT" sz="2800" dirty="0">
                <a:ea typeface="SimSun" pitchFamily="2" charset="-122"/>
              </a:rPr>
              <a:t> too complex and general (questions "</a:t>
            </a:r>
            <a:r>
              <a:rPr lang="it-IT" sz="2800" i="1" dirty="0" err="1">
                <a:ea typeface="SimSun" pitchFamily="2" charset="-122"/>
              </a:rPr>
              <a:t>Why</a:t>
            </a:r>
            <a:r>
              <a:rPr lang="it-IT" sz="2800" i="1" dirty="0">
                <a:ea typeface="SimSun" pitchFamily="2" charset="-122"/>
              </a:rPr>
              <a:t>..." </a:t>
            </a:r>
            <a:r>
              <a:rPr lang="it-IT" sz="2800" dirty="0">
                <a:ea typeface="SimSun" pitchFamily="2" charset="-122"/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it-IT" sz="10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it-IT" sz="2800" dirty="0">
                <a:ea typeface="SimSun" pitchFamily="2" charset="-122"/>
              </a:rPr>
              <a:t>Do not provide an unambiguous answer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it-IT" sz="10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it-IT" sz="2800" dirty="0">
                <a:ea typeface="SimSun" pitchFamily="2" charset="-122"/>
              </a:rPr>
              <a:t>Encourage reasoning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it-IT" sz="800" dirty="0">
              <a:ea typeface="SimSun" pitchFamily="2" charset="-122"/>
            </a:endParaRPr>
          </a:p>
          <a:p>
            <a:pPr marL="342900"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2800" dirty="0">
                <a:ea typeface="SimSun" pitchFamily="2" charset="-122"/>
              </a:rPr>
              <a:t>Are related to meaningful, real-world contexts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it-IT" sz="10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it-IT" sz="2800" dirty="0">
                <a:ea typeface="SimSun" pitchFamily="2" charset="-122"/>
              </a:rPr>
              <a:t>Are </a:t>
            </a:r>
            <a:r>
              <a:rPr lang="it-IT" sz="2800" dirty="0" err="1">
                <a:ea typeface="SimSun" pitchFamily="2" charset="-122"/>
              </a:rPr>
              <a:t>challenging</a:t>
            </a:r>
            <a:endParaRPr lang="it-IT" sz="280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</a:pPr>
            <a:endParaRPr lang="it-IT" sz="2800" dirty="0">
              <a:ea typeface="SimSun" pitchFamily="2" charset="-122"/>
            </a:endParaRPr>
          </a:p>
          <a:p>
            <a:r>
              <a:rPr lang="it-IT" sz="2800" dirty="0">
                <a:ea typeface="SimSun" pitchFamily="2" charset="-122"/>
              </a:rPr>
              <a:t> </a:t>
            </a:r>
          </a:p>
        </p:txBody>
      </p:sp>
      <p:sp>
        <p:nvSpPr>
          <p:cNvPr id="9" name="CasellaDiTesto 13"/>
          <p:cNvSpPr txBox="1">
            <a:spLocks noChangeArrowheads="1"/>
          </p:cNvSpPr>
          <p:nvPr/>
        </p:nvSpPr>
        <p:spPr bwMode="auto">
          <a:xfrm>
            <a:off x="395536" y="620688"/>
            <a:ext cx="88931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4000" dirty="0">
                <a:solidFill>
                  <a:srgbClr val="0070C0"/>
                </a:solidFill>
              </a:rPr>
              <a:t>REQUIREMENTS for Investigable Questions</a:t>
            </a:r>
          </a:p>
        </p:txBody>
      </p:sp>
      <p:pic>
        <p:nvPicPr>
          <p:cNvPr id="12" name="Picture 1" descr="C:\Users\Mariangela\Desktop\MARI\DOTTORATO\BOZZE progetti ricerca MARI\materiale SCUOLE giugno\CORSO agg\INCONTRO 2\immagini\domande t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4797152"/>
            <a:ext cx="1492159" cy="148552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What are the investigable questions?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>
                <a:cs typeface="Arial" pitchFamily="34" charset="0"/>
              </a:rPr>
              <a:t>What are the main types of rocks?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>
                <a:cs typeface="Arial" pitchFamily="34" charset="0"/>
              </a:rPr>
              <a:t>Why </a:t>
            </a:r>
            <a:r>
              <a:rPr lang="it-IT" dirty="0">
                <a:cs typeface="Arial" pitchFamily="34" charset="0"/>
              </a:rPr>
              <a:t>are enzymes essential for cells?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cs typeface="Arial" pitchFamily="34" charset="0"/>
              </a:rPr>
              <a:t>What happens if a reaction occurs in the presence of enzymes?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cs typeface="Arial" pitchFamily="34" charset="0"/>
              </a:rPr>
              <a:t>How does temperature affect the density of substances?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cs typeface="Arial" pitchFamily="34" charset="0"/>
              </a:rPr>
              <a:t>Is the cell membrane semi-</a:t>
            </a:r>
            <a:r>
              <a:rPr lang="it-IT" dirty="0" err="1">
                <a:cs typeface="Arial" pitchFamily="34" charset="0"/>
              </a:rPr>
              <a:t>permeable</a:t>
            </a:r>
            <a:r>
              <a:rPr lang="it-IT" dirty="0">
                <a:cs typeface="Arial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cs typeface="Arial" pitchFamily="34" charset="0"/>
              </a:rPr>
              <a:t>How do I </a:t>
            </a:r>
            <a:r>
              <a:rPr lang="it-IT" dirty="0" err="1">
                <a:cs typeface="Arial" pitchFamily="34" charset="0"/>
              </a:rPr>
              <a:t>know</a:t>
            </a:r>
            <a:r>
              <a:rPr lang="it-IT" dirty="0">
                <a:cs typeface="Arial" pitchFamily="34" charset="0"/>
              </a:rPr>
              <a:t> </a:t>
            </a:r>
            <a:r>
              <a:rPr lang="it-IT" dirty="0" err="1">
                <a:cs typeface="Arial" pitchFamily="34" charset="0"/>
              </a:rPr>
              <a:t>if</a:t>
            </a:r>
            <a:r>
              <a:rPr lang="it-IT" dirty="0">
                <a:cs typeface="Arial" pitchFamily="34" charset="0"/>
              </a:rPr>
              <a:t> the membrane </a:t>
            </a:r>
            <a:r>
              <a:rPr lang="it-IT" dirty="0" err="1">
                <a:cs typeface="Arial" pitchFamily="34" charset="0"/>
              </a:rPr>
              <a:t>is</a:t>
            </a:r>
            <a:r>
              <a:rPr lang="it-IT" dirty="0">
                <a:cs typeface="Arial" pitchFamily="34" charset="0"/>
              </a:rPr>
              <a:t> </a:t>
            </a:r>
            <a:r>
              <a:rPr lang="it-IT" dirty="0" err="1">
                <a:cs typeface="Arial" pitchFamily="34" charset="0"/>
              </a:rPr>
              <a:t>semipermeable</a:t>
            </a:r>
            <a:r>
              <a:rPr lang="it-IT" dirty="0">
                <a:cs typeface="Arial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endParaRPr lang="it-IT" dirty="0">
              <a:cs typeface="Arial" pitchFamily="34" charset="0"/>
            </a:endParaRPr>
          </a:p>
          <a:p>
            <a:pPr>
              <a:buNone/>
            </a:pPr>
            <a:endParaRPr lang="it-IT" i="1" dirty="0">
              <a:cs typeface="Arial" pitchFamily="34" charset="0"/>
            </a:endParaRPr>
          </a:p>
          <a:p>
            <a:endParaRPr lang="it-IT" i="1" dirty="0">
              <a:solidFill>
                <a:srgbClr val="00B050"/>
              </a:solidFill>
              <a:cs typeface="Arial" pitchFamily="34" charset="0"/>
            </a:endParaRPr>
          </a:p>
          <a:p>
            <a:endParaRPr lang="it-IT" i="1" dirty="0">
              <a:solidFill>
                <a:srgbClr val="00B050"/>
              </a:solidFill>
              <a:cs typeface="Arial" pitchFamily="34" charset="0"/>
            </a:endParaRPr>
          </a:p>
          <a:p>
            <a:endParaRPr lang="it-IT" i="1" dirty="0">
              <a:solidFill>
                <a:srgbClr val="FF0000"/>
              </a:solidFill>
              <a:cs typeface="Arial" pitchFamily="34" charset="0"/>
            </a:endParaRPr>
          </a:p>
          <a:p>
            <a:endParaRPr lang="it-IT" i="1" dirty="0">
              <a:solidFill>
                <a:srgbClr val="FF0000"/>
              </a:solidFill>
              <a:cs typeface="Arial" pitchFamily="34" charset="0"/>
            </a:endParaRPr>
          </a:p>
          <a:p>
            <a:endParaRPr lang="it-IT" i="1" dirty="0">
              <a:solidFill>
                <a:srgbClr val="FF0000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Mariangela\Desktop\MARI\DOTTORATO\BOZZE progetti ricerca MARI\materiale SCUOLE giugno\CORSO agg\INCONTRO 2\immagini\doman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861048"/>
            <a:ext cx="16986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Fumetto 2 16"/>
          <p:cNvSpPr/>
          <p:nvPr/>
        </p:nvSpPr>
        <p:spPr>
          <a:xfrm>
            <a:off x="611560" y="3284984"/>
            <a:ext cx="2386955" cy="793750"/>
          </a:xfrm>
          <a:prstGeom prst="wedgeRoundRectCallout">
            <a:avLst>
              <a:gd name="adj1" fmla="val 69097"/>
              <a:gd name="adj2" fmla="val 7843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defTabSz="914400"/>
            <a:r>
              <a:rPr lang="it-IT" sz="1500" i="1" dirty="0">
                <a:solidFill>
                  <a:schemeClr val="tx1"/>
                </a:solidFill>
                <a:cs typeface="Arial" pitchFamily="34" charset="0"/>
              </a:rPr>
              <a:t>3. "What happens if a reaction occurs in the presence of enzymes?"</a:t>
            </a:r>
          </a:p>
        </p:txBody>
      </p:sp>
      <p:sp>
        <p:nvSpPr>
          <p:cNvPr id="19" name="Fumetto 2 18"/>
          <p:cNvSpPr/>
          <p:nvPr/>
        </p:nvSpPr>
        <p:spPr>
          <a:xfrm>
            <a:off x="1979712" y="1844824"/>
            <a:ext cx="2301875" cy="936104"/>
          </a:xfrm>
          <a:prstGeom prst="wedgeRoundRectCallout">
            <a:avLst>
              <a:gd name="adj1" fmla="val 34633"/>
              <a:gd name="adj2" fmla="val 13846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r>
              <a:rPr lang="it-IT" sz="1500" i="1" dirty="0">
                <a:solidFill>
                  <a:schemeClr val="tx1"/>
                </a:solidFill>
                <a:cs typeface="Arial" pitchFamily="34" charset="0"/>
              </a:rPr>
              <a:t>4. "How does temperature affect the density of substances?"</a:t>
            </a:r>
          </a:p>
        </p:txBody>
      </p:sp>
      <p:sp>
        <p:nvSpPr>
          <p:cNvPr id="20" name="Fumetto 2 19"/>
          <p:cNvSpPr/>
          <p:nvPr/>
        </p:nvSpPr>
        <p:spPr>
          <a:xfrm>
            <a:off x="5004048" y="1412776"/>
            <a:ext cx="1905000" cy="792163"/>
          </a:xfrm>
          <a:prstGeom prst="wedgeRoundRectCallout">
            <a:avLst>
              <a:gd name="adj1" fmla="val -62597"/>
              <a:gd name="adj2" fmla="val 170835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defTabSz="914400"/>
            <a:r>
              <a:rPr lang="it-IT" sz="1500" i="1" dirty="0" err="1">
                <a:solidFill>
                  <a:schemeClr val="tx1"/>
                </a:solidFill>
                <a:cs typeface="Arial" pitchFamily="34" charset="0"/>
              </a:rPr>
              <a:t>5</a:t>
            </a:r>
            <a:r>
              <a:rPr lang="it-IT" sz="1500" i="1" dirty="0">
                <a:solidFill>
                  <a:schemeClr val="tx1"/>
                </a:solidFill>
                <a:cs typeface="Arial" pitchFamily="34" charset="0"/>
              </a:rPr>
              <a:t>. "Is the cell membrane semi-permeable?"</a:t>
            </a:r>
          </a:p>
        </p:txBody>
      </p:sp>
      <p:pic>
        <p:nvPicPr>
          <p:cNvPr id="25" name="Immagine 24" descr="interrogativ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8430" y="3645024"/>
            <a:ext cx="2143125" cy="2143125"/>
          </a:xfrm>
          <a:prstGeom prst="rect">
            <a:avLst/>
          </a:prstGeom>
        </p:spPr>
      </p:pic>
      <p:sp>
        <p:nvSpPr>
          <p:cNvPr id="21" name="Fumetto 2 20"/>
          <p:cNvSpPr/>
          <p:nvPr/>
        </p:nvSpPr>
        <p:spPr>
          <a:xfrm>
            <a:off x="5436097" y="3068960"/>
            <a:ext cx="2736304" cy="873125"/>
          </a:xfrm>
          <a:prstGeom prst="wedgeRoundRectCallout">
            <a:avLst>
              <a:gd name="adj1" fmla="val -52462"/>
              <a:gd name="adj2" fmla="val 87635"/>
              <a:gd name="adj3" fmla="val 16667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defTabSz="914400"/>
            <a:r>
              <a:rPr lang="it-IT" sz="1500" i="1" dirty="0">
                <a:solidFill>
                  <a:srgbClr val="00B050"/>
                </a:solidFill>
                <a:cs typeface="Arial" pitchFamily="34" charset="0"/>
              </a:rPr>
              <a:t>6. "How do I know if the membrane is semipermeable?"</a:t>
            </a:r>
          </a:p>
        </p:txBody>
      </p:sp>
      <p:sp>
        <p:nvSpPr>
          <p:cNvPr id="13" name="Fumetto 2 12"/>
          <p:cNvSpPr/>
          <p:nvPr/>
        </p:nvSpPr>
        <p:spPr>
          <a:xfrm>
            <a:off x="5724128" y="4941168"/>
            <a:ext cx="2144712" cy="635000"/>
          </a:xfrm>
          <a:prstGeom prst="wedgeRoundRectCallout">
            <a:avLst>
              <a:gd name="adj1" fmla="val -70556"/>
              <a:gd name="adj2" fmla="val -88965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defTabSz="914400"/>
            <a:r>
              <a:rPr lang="it-IT" sz="1500" i="1" dirty="0" err="1">
                <a:solidFill>
                  <a:schemeClr val="tx1"/>
                </a:solidFill>
                <a:cs typeface="Arial" pitchFamily="34" charset="0"/>
              </a:rPr>
              <a:t>1</a:t>
            </a:r>
            <a:r>
              <a:rPr lang="it-IT" sz="1500" i="1" dirty="0">
                <a:solidFill>
                  <a:schemeClr val="tx1"/>
                </a:solidFill>
                <a:cs typeface="Arial" pitchFamily="34" charset="0"/>
              </a:rPr>
              <a:t> "What are the main types of rocks?"</a:t>
            </a:r>
          </a:p>
        </p:txBody>
      </p:sp>
      <p:sp>
        <p:nvSpPr>
          <p:cNvPr id="14" name="Fumetto 2 13"/>
          <p:cNvSpPr/>
          <p:nvPr/>
        </p:nvSpPr>
        <p:spPr>
          <a:xfrm>
            <a:off x="611560" y="4869160"/>
            <a:ext cx="2100511" cy="793750"/>
          </a:xfrm>
          <a:prstGeom prst="wedgeRoundRectCallout">
            <a:avLst>
              <a:gd name="adj1" fmla="val 104708"/>
              <a:gd name="adj2" fmla="val -7514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defTabSz="914400"/>
            <a:r>
              <a:rPr lang="it-IT" sz="1500" i="1" dirty="0">
                <a:solidFill>
                  <a:schemeClr val="tx1"/>
                </a:solidFill>
                <a:cs typeface="Arial" pitchFamily="34" charset="0"/>
              </a:rPr>
              <a:t>2 "</a:t>
            </a:r>
            <a:r>
              <a:rPr lang="it-IT" sz="1500" i="1" dirty="0" err="1">
                <a:solidFill>
                  <a:schemeClr val="tx1"/>
                </a:solidFill>
                <a:cs typeface="Arial" pitchFamily="34" charset="0"/>
              </a:rPr>
              <a:t>Why </a:t>
            </a:r>
            <a:r>
              <a:rPr lang="it-IT" sz="1500" i="1" dirty="0">
                <a:solidFill>
                  <a:schemeClr val="tx1"/>
                </a:solidFill>
                <a:cs typeface="Arial" pitchFamily="34" charset="0"/>
              </a:rPr>
              <a:t>are enzymes essential for cells?"</a:t>
            </a:r>
          </a:p>
        </p:txBody>
      </p:sp>
      <p:sp>
        <p:nvSpPr>
          <p:cNvPr id="27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dirty="0">
                <a:latin typeface="Calibri" pitchFamily="34" charset="0"/>
              </a:rPr>
              <a:t>ABE site Italy/ </a:t>
            </a:r>
            <a:r>
              <a:rPr lang="it-IT" sz="1200" dirty="0" err="1">
                <a:latin typeface="Calibri" pitchFamily="34" charset="0"/>
              </a:rPr>
              <a:t>Fontechiari M.A.</a:t>
            </a:r>
            <a:endParaRPr lang="it-IT" sz="1200" dirty="0">
              <a:latin typeface="Calibri" pitchFamily="34" charset="0"/>
            </a:endParaRPr>
          </a:p>
        </p:txBody>
      </p:sp>
      <p:sp>
        <p:nvSpPr>
          <p:cNvPr id="12" name="CasellaDiTesto 13"/>
          <p:cNvSpPr txBox="1">
            <a:spLocks noChangeArrowheads="1"/>
          </p:cNvSpPr>
          <p:nvPr/>
        </p:nvSpPr>
        <p:spPr bwMode="auto">
          <a:xfrm>
            <a:off x="125413" y="476672"/>
            <a:ext cx="88931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200" dirty="0">
                <a:solidFill>
                  <a:srgbClr val="0070C0"/>
                </a:solidFill>
              </a:rPr>
              <a:t>EXAMPLES of investigable and non-investigable questions</a:t>
            </a:r>
          </a:p>
        </p:txBody>
      </p:sp>
      <p:sp>
        <p:nvSpPr>
          <p:cNvPr id="15" name="Fumetto 2 14"/>
          <p:cNvSpPr/>
          <p:nvPr/>
        </p:nvSpPr>
        <p:spPr>
          <a:xfrm>
            <a:off x="5724128" y="4941168"/>
            <a:ext cx="2144712" cy="635000"/>
          </a:xfrm>
          <a:prstGeom prst="wedgeRoundRectCallout">
            <a:avLst>
              <a:gd name="adj1" fmla="val -70556"/>
              <a:gd name="adj2" fmla="val -88965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defTabSz="914400"/>
            <a:r>
              <a:rPr lang="it-IT" sz="1500" i="1" dirty="0">
                <a:solidFill>
                  <a:srgbClr val="FF0000"/>
                </a:solidFill>
                <a:cs typeface="Arial" pitchFamily="34" charset="0"/>
              </a:rPr>
              <a:t>1 "What are the main types of rocks?"</a:t>
            </a:r>
          </a:p>
        </p:txBody>
      </p:sp>
      <p:sp>
        <p:nvSpPr>
          <p:cNvPr id="16" name="Fumetto 2 15"/>
          <p:cNvSpPr/>
          <p:nvPr/>
        </p:nvSpPr>
        <p:spPr>
          <a:xfrm>
            <a:off x="611560" y="4869160"/>
            <a:ext cx="2100511" cy="793750"/>
          </a:xfrm>
          <a:prstGeom prst="wedgeRoundRectCallout">
            <a:avLst>
              <a:gd name="adj1" fmla="val 104708"/>
              <a:gd name="adj2" fmla="val -75147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defTabSz="914400"/>
            <a:r>
              <a:rPr lang="it-IT" sz="1500" i="1" dirty="0">
                <a:solidFill>
                  <a:srgbClr val="FF0000"/>
                </a:solidFill>
                <a:cs typeface="Arial" pitchFamily="34" charset="0"/>
              </a:rPr>
              <a:t>2 "</a:t>
            </a:r>
            <a:r>
              <a:rPr lang="it-IT" sz="1500" i="1" dirty="0" err="1">
                <a:solidFill>
                  <a:srgbClr val="FF0000"/>
                </a:solidFill>
                <a:cs typeface="Arial" pitchFamily="34" charset="0"/>
              </a:rPr>
              <a:t>Why </a:t>
            </a:r>
            <a:r>
              <a:rPr lang="it-IT" sz="1500" i="1" dirty="0">
                <a:solidFill>
                  <a:srgbClr val="FF0000"/>
                </a:solidFill>
                <a:cs typeface="Arial" pitchFamily="34" charset="0"/>
              </a:rPr>
              <a:t>are enzymes essential for cells?"</a:t>
            </a:r>
          </a:p>
        </p:txBody>
      </p:sp>
      <p:sp>
        <p:nvSpPr>
          <p:cNvPr id="18" name="Fumetto 2 17"/>
          <p:cNvSpPr/>
          <p:nvPr/>
        </p:nvSpPr>
        <p:spPr>
          <a:xfrm>
            <a:off x="611560" y="3284984"/>
            <a:ext cx="2386955" cy="793750"/>
          </a:xfrm>
          <a:prstGeom prst="wedgeRoundRectCallout">
            <a:avLst>
              <a:gd name="adj1" fmla="val 69097"/>
              <a:gd name="adj2" fmla="val 78438"/>
              <a:gd name="adj3" fmla="val 16667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defTabSz="914400"/>
            <a:r>
              <a:rPr lang="it-IT" sz="1500" i="1" dirty="0">
                <a:solidFill>
                  <a:srgbClr val="00B050"/>
                </a:solidFill>
                <a:cs typeface="Arial" pitchFamily="34" charset="0"/>
              </a:rPr>
              <a:t>3. "What happens if a reaction occurs in the presence of enzymes?"</a:t>
            </a:r>
          </a:p>
        </p:txBody>
      </p:sp>
      <p:sp>
        <p:nvSpPr>
          <p:cNvPr id="22" name="Fumetto 2 21"/>
          <p:cNvSpPr/>
          <p:nvPr/>
        </p:nvSpPr>
        <p:spPr>
          <a:xfrm>
            <a:off x="1979712" y="1844824"/>
            <a:ext cx="2301875" cy="936104"/>
          </a:xfrm>
          <a:prstGeom prst="wedgeRoundRectCallout">
            <a:avLst>
              <a:gd name="adj1" fmla="val 34633"/>
              <a:gd name="adj2" fmla="val 138467"/>
              <a:gd name="adj3" fmla="val 16667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defTabSz="914400"/>
            <a:r>
              <a:rPr lang="it-IT" sz="1500" i="1" dirty="0">
                <a:solidFill>
                  <a:srgbClr val="00B050"/>
                </a:solidFill>
                <a:cs typeface="Arial" pitchFamily="34" charset="0"/>
              </a:rPr>
              <a:t>4. "How does temperature affect the density of substances?"</a:t>
            </a:r>
          </a:p>
        </p:txBody>
      </p:sp>
      <p:sp>
        <p:nvSpPr>
          <p:cNvPr id="23" name="Fumetto 2 22"/>
          <p:cNvSpPr/>
          <p:nvPr/>
        </p:nvSpPr>
        <p:spPr>
          <a:xfrm>
            <a:off x="5004048" y="1412776"/>
            <a:ext cx="1905000" cy="792163"/>
          </a:xfrm>
          <a:prstGeom prst="wedgeRoundRectCallout">
            <a:avLst>
              <a:gd name="adj1" fmla="val -62597"/>
              <a:gd name="adj2" fmla="val 170835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defTabSz="914400"/>
            <a:r>
              <a:rPr lang="it-IT" sz="1500" i="1" dirty="0" err="1">
                <a:solidFill>
                  <a:srgbClr val="FF0000"/>
                </a:solidFill>
                <a:cs typeface="Arial" pitchFamily="34" charset="0"/>
              </a:rPr>
              <a:t>5</a:t>
            </a:r>
            <a:r>
              <a:rPr lang="it-IT" sz="1500" i="1" dirty="0">
                <a:solidFill>
                  <a:srgbClr val="FF0000"/>
                </a:solidFill>
                <a:cs typeface="Arial" pitchFamily="34" charset="0"/>
              </a:rPr>
              <a:t>. "Is the cell membrane semi-permeable?"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0" grpId="0" animBg="1"/>
      <p:bldP spid="21" grpId="0" animBg="1"/>
      <p:bldP spid="13" grpId="0" animBg="1"/>
      <p:bldP spid="14" grpId="0" animBg="1"/>
      <p:bldP spid="15" grpId="0" animBg="1"/>
      <p:bldP spid="18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Mariangela\Desktop\MARI\DOTTORATO\BOZZE progetti ricerca MARI\materiale SCUOLE giugno\CORSO agg\INCONTRO 2\immagini\doman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861048"/>
            <a:ext cx="16986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Fumetto 2 16"/>
          <p:cNvSpPr/>
          <p:nvPr/>
        </p:nvSpPr>
        <p:spPr>
          <a:xfrm>
            <a:off x="611560" y="3284984"/>
            <a:ext cx="2386955" cy="793750"/>
          </a:xfrm>
          <a:prstGeom prst="wedgeRoundRectCallout">
            <a:avLst>
              <a:gd name="adj1" fmla="val 69097"/>
              <a:gd name="adj2" fmla="val 7843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defTabSz="914400"/>
            <a:r>
              <a:rPr lang="it-IT" sz="1500" i="1" dirty="0">
                <a:solidFill>
                  <a:schemeClr val="tx1"/>
                </a:solidFill>
                <a:cs typeface="Arial" pitchFamily="34" charset="0"/>
              </a:rPr>
              <a:t>3. "What happens if a reaction occurs in the presence of enzymes?"</a:t>
            </a:r>
          </a:p>
        </p:txBody>
      </p:sp>
      <p:sp>
        <p:nvSpPr>
          <p:cNvPr id="20" name="Fumetto 2 19"/>
          <p:cNvSpPr/>
          <p:nvPr/>
        </p:nvSpPr>
        <p:spPr>
          <a:xfrm>
            <a:off x="5004048" y="1412776"/>
            <a:ext cx="1905000" cy="792163"/>
          </a:xfrm>
          <a:prstGeom prst="wedgeRoundRectCallout">
            <a:avLst>
              <a:gd name="adj1" fmla="val -62597"/>
              <a:gd name="adj2" fmla="val 170835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defTabSz="914400"/>
            <a:r>
              <a:rPr lang="it-IT" sz="1500" i="1" dirty="0" err="1">
                <a:solidFill>
                  <a:schemeClr val="tx1"/>
                </a:solidFill>
                <a:cs typeface="Arial" pitchFamily="34" charset="0"/>
              </a:rPr>
              <a:t>5</a:t>
            </a:r>
            <a:r>
              <a:rPr lang="it-IT" sz="1500" i="1" dirty="0">
                <a:solidFill>
                  <a:schemeClr val="tx1"/>
                </a:solidFill>
                <a:cs typeface="Arial" pitchFamily="34" charset="0"/>
              </a:rPr>
              <a:t>. "Is the cell membrane semi-permeable?"</a:t>
            </a:r>
          </a:p>
        </p:txBody>
      </p:sp>
      <p:pic>
        <p:nvPicPr>
          <p:cNvPr id="25" name="Immagine 24" descr="interrogativ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8430" y="3645024"/>
            <a:ext cx="2143125" cy="2143125"/>
          </a:xfrm>
          <a:prstGeom prst="rect">
            <a:avLst/>
          </a:prstGeom>
        </p:spPr>
      </p:pic>
      <p:sp>
        <p:nvSpPr>
          <p:cNvPr id="21" name="Fumetto 2 20"/>
          <p:cNvSpPr/>
          <p:nvPr/>
        </p:nvSpPr>
        <p:spPr>
          <a:xfrm>
            <a:off x="5436097" y="3068960"/>
            <a:ext cx="2736304" cy="873125"/>
          </a:xfrm>
          <a:prstGeom prst="wedgeRoundRectCallout">
            <a:avLst>
              <a:gd name="adj1" fmla="val -52462"/>
              <a:gd name="adj2" fmla="val 87635"/>
              <a:gd name="adj3" fmla="val 16667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r>
              <a:rPr lang="it-IT" sz="1500" i="1" dirty="0">
                <a:solidFill>
                  <a:srgbClr val="00B050"/>
                </a:solidFill>
                <a:cs typeface="Arial" pitchFamily="34" charset="0"/>
              </a:rPr>
              <a:t>6."How do I know if the membrane is semipermeable?"</a:t>
            </a:r>
          </a:p>
        </p:txBody>
      </p:sp>
      <p:sp>
        <p:nvSpPr>
          <p:cNvPr id="13" name="Fumetto 2 12"/>
          <p:cNvSpPr/>
          <p:nvPr/>
        </p:nvSpPr>
        <p:spPr>
          <a:xfrm>
            <a:off x="5724128" y="4941168"/>
            <a:ext cx="2144712" cy="635000"/>
          </a:xfrm>
          <a:prstGeom prst="wedgeRoundRectCallout">
            <a:avLst>
              <a:gd name="adj1" fmla="val -70556"/>
              <a:gd name="adj2" fmla="val -88965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defTabSz="914400"/>
            <a:r>
              <a:rPr lang="it-IT" sz="1500" i="1" dirty="0" err="1">
                <a:solidFill>
                  <a:schemeClr val="tx1"/>
                </a:solidFill>
                <a:cs typeface="Arial" pitchFamily="34" charset="0"/>
              </a:rPr>
              <a:t>1</a:t>
            </a:r>
            <a:r>
              <a:rPr lang="it-IT" sz="1500" i="1" dirty="0">
                <a:solidFill>
                  <a:schemeClr val="tx1"/>
                </a:solidFill>
                <a:cs typeface="Arial" pitchFamily="34" charset="0"/>
              </a:rPr>
              <a:t> "What are the main types of rocks?"</a:t>
            </a:r>
          </a:p>
        </p:txBody>
      </p:sp>
      <p:sp>
        <p:nvSpPr>
          <p:cNvPr id="14" name="Fumetto 2 13"/>
          <p:cNvSpPr/>
          <p:nvPr/>
        </p:nvSpPr>
        <p:spPr>
          <a:xfrm>
            <a:off x="611560" y="4869160"/>
            <a:ext cx="2100511" cy="793750"/>
          </a:xfrm>
          <a:prstGeom prst="wedgeRoundRectCallout">
            <a:avLst>
              <a:gd name="adj1" fmla="val 104708"/>
              <a:gd name="adj2" fmla="val -7514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defTabSz="914400"/>
            <a:r>
              <a:rPr lang="it-IT" sz="1500" i="1" dirty="0">
                <a:solidFill>
                  <a:schemeClr val="tx1"/>
                </a:solidFill>
                <a:cs typeface="Arial" pitchFamily="34" charset="0"/>
              </a:rPr>
              <a:t>2 "</a:t>
            </a:r>
            <a:r>
              <a:rPr lang="it-IT" sz="1500" i="1" dirty="0" err="1">
                <a:solidFill>
                  <a:schemeClr val="tx1"/>
                </a:solidFill>
                <a:cs typeface="Arial" pitchFamily="34" charset="0"/>
              </a:rPr>
              <a:t>Why </a:t>
            </a:r>
            <a:r>
              <a:rPr lang="it-IT" sz="1500" i="1" dirty="0">
                <a:solidFill>
                  <a:schemeClr val="tx1"/>
                </a:solidFill>
                <a:cs typeface="Arial" pitchFamily="34" charset="0"/>
              </a:rPr>
              <a:t>are enzymes essential for cells?"</a:t>
            </a:r>
          </a:p>
        </p:txBody>
      </p:sp>
      <p:sp>
        <p:nvSpPr>
          <p:cNvPr id="27" name="CasellaDiTesto 2"/>
          <p:cNvSpPr txBox="1">
            <a:spLocks noChangeArrowheads="1"/>
          </p:cNvSpPr>
          <p:nvPr/>
        </p:nvSpPr>
        <p:spPr bwMode="auto">
          <a:xfrm>
            <a:off x="2124075" y="6581775"/>
            <a:ext cx="4968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200" dirty="0">
                <a:latin typeface="Calibri" pitchFamily="34" charset="0"/>
              </a:rPr>
              <a:t>ABE site Italy/ </a:t>
            </a:r>
            <a:r>
              <a:rPr lang="it-IT" sz="1200" dirty="0" err="1">
                <a:latin typeface="Calibri" pitchFamily="34" charset="0"/>
              </a:rPr>
              <a:t>Fontechiari M.A.</a:t>
            </a:r>
            <a:endParaRPr lang="it-IT" sz="1200" dirty="0">
              <a:latin typeface="Calibri" pitchFamily="34" charset="0"/>
            </a:endParaRPr>
          </a:p>
        </p:txBody>
      </p:sp>
      <p:sp>
        <p:nvSpPr>
          <p:cNvPr id="12" name="CasellaDiTesto 13"/>
          <p:cNvSpPr txBox="1">
            <a:spLocks noChangeArrowheads="1"/>
          </p:cNvSpPr>
          <p:nvPr/>
        </p:nvSpPr>
        <p:spPr bwMode="auto">
          <a:xfrm>
            <a:off x="125413" y="476672"/>
            <a:ext cx="88931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200" dirty="0">
                <a:solidFill>
                  <a:srgbClr val="0070C0"/>
                </a:solidFill>
              </a:rPr>
              <a:t>EXAMPLES of investigable and non-investigable questions</a:t>
            </a:r>
          </a:p>
        </p:txBody>
      </p:sp>
      <p:sp>
        <p:nvSpPr>
          <p:cNvPr id="15" name="Fumetto 2 14"/>
          <p:cNvSpPr/>
          <p:nvPr/>
        </p:nvSpPr>
        <p:spPr>
          <a:xfrm>
            <a:off x="5724128" y="4941168"/>
            <a:ext cx="2144712" cy="635000"/>
          </a:xfrm>
          <a:prstGeom prst="wedgeRoundRectCallout">
            <a:avLst>
              <a:gd name="adj1" fmla="val -70556"/>
              <a:gd name="adj2" fmla="val -88965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defTabSz="914400"/>
            <a:r>
              <a:rPr lang="it-IT" sz="1500" i="1" dirty="0">
                <a:solidFill>
                  <a:srgbClr val="FF0000"/>
                </a:solidFill>
                <a:cs typeface="Arial" pitchFamily="34" charset="0"/>
              </a:rPr>
              <a:t>1 "What are the main types of rocks?"</a:t>
            </a:r>
          </a:p>
        </p:txBody>
      </p:sp>
      <p:sp>
        <p:nvSpPr>
          <p:cNvPr id="16" name="Fumetto 2 15"/>
          <p:cNvSpPr/>
          <p:nvPr/>
        </p:nvSpPr>
        <p:spPr>
          <a:xfrm>
            <a:off x="611560" y="4869160"/>
            <a:ext cx="2100511" cy="793750"/>
          </a:xfrm>
          <a:prstGeom prst="wedgeRoundRectCallout">
            <a:avLst>
              <a:gd name="adj1" fmla="val 104708"/>
              <a:gd name="adj2" fmla="val -75147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defTabSz="914400"/>
            <a:r>
              <a:rPr lang="it-IT" sz="1500" i="1" dirty="0">
                <a:solidFill>
                  <a:srgbClr val="FF0000"/>
                </a:solidFill>
                <a:cs typeface="Arial" pitchFamily="34" charset="0"/>
              </a:rPr>
              <a:t>2 "</a:t>
            </a:r>
            <a:r>
              <a:rPr lang="it-IT" sz="1500" i="1" dirty="0" err="1">
                <a:solidFill>
                  <a:srgbClr val="FF0000"/>
                </a:solidFill>
                <a:cs typeface="Arial" pitchFamily="34" charset="0"/>
              </a:rPr>
              <a:t>Why </a:t>
            </a:r>
            <a:r>
              <a:rPr lang="it-IT" sz="1500" i="1" dirty="0">
                <a:solidFill>
                  <a:srgbClr val="FF0000"/>
                </a:solidFill>
                <a:cs typeface="Arial" pitchFamily="34" charset="0"/>
              </a:rPr>
              <a:t>are enzymes essential for cells?"</a:t>
            </a:r>
          </a:p>
        </p:txBody>
      </p:sp>
      <p:sp>
        <p:nvSpPr>
          <p:cNvPr id="18" name="Fumetto 2 17"/>
          <p:cNvSpPr/>
          <p:nvPr/>
        </p:nvSpPr>
        <p:spPr>
          <a:xfrm>
            <a:off x="611560" y="3284984"/>
            <a:ext cx="2386955" cy="793750"/>
          </a:xfrm>
          <a:prstGeom prst="wedgeRoundRectCallout">
            <a:avLst>
              <a:gd name="adj1" fmla="val 69097"/>
              <a:gd name="adj2" fmla="val 78438"/>
              <a:gd name="adj3" fmla="val 16667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defTabSz="914400"/>
            <a:r>
              <a:rPr lang="it-IT" sz="1500" i="1" dirty="0">
                <a:solidFill>
                  <a:srgbClr val="00B050"/>
                </a:solidFill>
                <a:cs typeface="Arial" pitchFamily="34" charset="0"/>
              </a:rPr>
              <a:t>3. "What happens if a reaction occurs in the presence of enzymes?"</a:t>
            </a:r>
          </a:p>
        </p:txBody>
      </p:sp>
      <p:sp>
        <p:nvSpPr>
          <p:cNvPr id="23" name="Fumetto 2 22"/>
          <p:cNvSpPr/>
          <p:nvPr/>
        </p:nvSpPr>
        <p:spPr>
          <a:xfrm>
            <a:off x="5004048" y="1412776"/>
            <a:ext cx="1905000" cy="792163"/>
          </a:xfrm>
          <a:prstGeom prst="wedgeRoundRectCallout">
            <a:avLst>
              <a:gd name="adj1" fmla="val -62597"/>
              <a:gd name="adj2" fmla="val 170835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defTabSz="914400"/>
            <a:r>
              <a:rPr lang="it-IT" sz="1500" i="1" dirty="0" err="1">
                <a:solidFill>
                  <a:srgbClr val="FF0000"/>
                </a:solidFill>
                <a:cs typeface="Arial" pitchFamily="34" charset="0"/>
              </a:rPr>
              <a:t>5</a:t>
            </a:r>
            <a:r>
              <a:rPr lang="it-IT" sz="1500" i="1" dirty="0">
                <a:solidFill>
                  <a:srgbClr val="FF0000"/>
                </a:solidFill>
                <a:cs typeface="Arial" pitchFamily="34" charset="0"/>
              </a:rPr>
              <a:t>. "Is the cell membrane semi-permeable?"</a:t>
            </a:r>
          </a:p>
        </p:txBody>
      </p:sp>
      <p:grpSp>
        <p:nvGrpSpPr>
          <p:cNvPr id="30" name="Gruppo 29"/>
          <p:cNvGrpSpPr/>
          <p:nvPr/>
        </p:nvGrpSpPr>
        <p:grpSpPr>
          <a:xfrm>
            <a:off x="4932040" y="1196752"/>
            <a:ext cx="1728192" cy="1296144"/>
            <a:chOff x="1547664" y="4581128"/>
            <a:chExt cx="1728192" cy="1296144"/>
          </a:xfrm>
        </p:grpSpPr>
        <p:cxnSp>
          <p:nvCxnSpPr>
            <p:cNvPr id="31" name="Connettore 1 30"/>
            <p:cNvCxnSpPr/>
            <p:nvPr/>
          </p:nvCxnSpPr>
          <p:spPr>
            <a:xfrm>
              <a:off x="1763688" y="4581128"/>
              <a:ext cx="1512168" cy="129614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Connettore 1 31"/>
            <p:cNvCxnSpPr/>
            <p:nvPr/>
          </p:nvCxnSpPr>
          <p:spPr>
            <a:xfrm flipH="1">
              <a:off x="1547664" y="4653136"/>
              <a:ext cx="1656184" cy="115212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Gruppo 32"/>
          <p:cNvGrpSpPr/>
          <p:nvPr/>
        </p:nvGrpSpPr>
        <p:grpSpPr>
          <a:xfrm>
            <a:off x="6156176" y="4509120"/>
            <a:ext cx="1296144" cy="1296144"/>
            <a:chOff x="1547664" y="4653136"/>
            <a:chExt cx="1296144" cy="1296144"/>
          </a:xfrm>
        </p:grpSpPr>
        <p:cxnSp>
          <p:nvCxnSpPr>
            <p:cNvPr id="34" name="Connettore 1 33"/>
            <p:cNvCxnSpPr/>
            <p:nvPr/>
          </p:nvCxnSpPr>
          <p:spPr>
            <a:xfrm>
              <a:off x="1547664" y="4653136"/>
              <a:ext cx="1296144" cy="129614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/>
            <p:nvPr/>
          </p:nvCxnSpPr>
          <p:spPr>
            <a:xfrm flipH="1">
              <a:off x="1547664" y="4653136"/>
              <a:ext cx="1152128" cy="129614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Gruppo 25"/>
          <p:cNvGrpSpPr/>
          <p:nvPr/>
        </p:nvGrpSpPr>
        <p:grpSpPr>
          <a:xfrm>
            <a:off x="971600" y="4581128"/>
            <a:ext cx="1296144" cy="1296144"/>
            <a:chOff x="1547664" y="4653136"/>
            <a:chExt cx="1296144" cy="1296144"/>
          </a:xfrm>
        </p:grpSpPr>
        <p:cxnSp>
          <p:nvCxnSpPr>
            <p:cNvPr id="28" name="Connettore 1 27"/>
            <p:cNvCxnSpPr/>
            <p:nvPr/>
          </p:nvCxnSpPr>
          <p:spPr>
            <a:xfrm>
              <a:off x="1547664" y="4653136"/>
              <a:ext cx="1296144" cy="129614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Connettore 1 28"/>
            <p:cNvCxnSpPr/>
            <p:nvPr/>
          </p:nvCxnSpPr>
          <p:spPr>
            <a:xfrm flipH="1">
              <a:off x="1547664" y="4653136"/>
              <a:ext cx="1152128" cy="129614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Fumetto 2 35"/>
          <p:cNvSpPr/>
          <p:nvPr/>
        </p:nvSpPr>
        <p:spPr>
          <a:xfrm>
            <a:off x="1979712" y="1844824"/>
            <a:ext cx="2301875" cy="936104"/>
          </a:xfrm>
          <a:prstGeom prst="wedgeRoundRectCallout">
            <a:avLst>
              <a:gd name="adj1" fmla="val 34633"/>
              <a:gd name="adj2" fmla="val 138467"/>
              <a:gd name="adj3" fmla="val 16667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defTabSz="914400"/>
            <a:r>
              <a:rPr lang="it-IT" sz="1500" i="1" dirty="0">
                <a:solidFill>
                  <a:srgbClr val="00B050"/>
                </a:solidFill>
                <a:cs typeface="Arial" pitchFamily="34" charset="0"/>
              </a:rPr>
              <a:t>4. "How does temperature affect the density of substances?"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2016 Amgen Corporate Template_16x9_INTERNAL">
  <a:themeElements>
    <a:clrScheme name="AmgenColors">
      <a:dk1>
        <a:srgbClr val="000000"/>
      </a:dk1>
      <a:lt1>
        <a:srgbClr val="FFFFFF"/>
      </a:lt1>
      <a:dk2>
        <a:srgbClr val="716F73"/>
      </a:dk2>
      <a:lt2>
        <a:srgbClr val="00BCE4"/>
      </a:lt2>
      <a:accent1>
        <a:srgbClr val="0063C3"/>
      </a:accent1>
      <a:accent2>
        <a:srgbClr val="88C765"/>
      </a:accent2>
      <a:accent3>
        <a:srgbClr val="F3C108"/>
      </a:accent3>
      <a:accent4>
        <a:srgbClr val="D34D2F"/>
      </a:accent4>
      <a:accent5>
        <a:srgbClr val="597B7C"/>
      </a:accent5>
      <a:accent6>
        <a:srgbClr val="005480"/>
      </a:accent6>
      <a:hlink>
        <a:srgbClr val="2DBCB6"/>
      </a:hlink>
      <a:folHlink>
        <a:srgbClr val="B2A97E"/>
      </a:folHlink>
    </a:clrScheme>
    <a:fontScheme name="Amgen Corporate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b="1"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 cap="rnd">
          <a:solidFill>
            <a:schemeClr val="tx1"/>
          </a:solidFill>
          <a:tailEnd type="stealth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40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2017 Amgen Corporate Template_16x9_INTERNAL_EXTERNAL.potx" id="{48E5096D-00E7-4E9C-9704-737409897562}" vid="{EF1A956B-3B03-46FB-A2D5-71314C52DA9A}"/>
    </a:ext>
  </a:extLst>
</a:theme>
</file>

<file path=ppt/theme/theme3.xml><?xml version="1.0" encoding="utf-8"?>
<a:theme xmlns:a="http://schemas.openxmlformats.org/drawingml/2006/main" name="2016 Amgen Corporate Template_16x9_INTERNAL">
  <a:themeElements>
    <a:clrScheme name="AmgenColors">
      <a:dk1>
        <a:srgbClr val="000000"/>
      </a:dk1>
      <a:lt1>
        <a:srgbClr val="FFFFFF"/>
      </a:lt1>
      <a:dk2>
        <a:srgbClr val="716F73"/>
      </a:dk2>
      <a:lt2>
        <a:srgbClr val="00BCE4"/>
      </a:lt2>
      <a:accent1>
        <a:srgbClr val="0063C3"/>
      </a:accent1>
      <a:accent2>
        <a:srgbClr val="88C765"/>
      </a:accent2>
      <a:accent3>
        <a:srgbClr val="F3C108"/>
      </a:accent3>
      <a:accent4>
        <a:srgbClr val="D34D2F"/>
      </a:accent4>
      <a:accent5>
        <a:srgbClr val="597B7C"/>
      </a:accent5>
      <a:accent6>
        <a:srgbClr val="005480"/>
      </a:accent6>
      <a:hlink>
        <a:srgbClr val="2DBCB6"/>
      </a:hlink>
      <a:folHlink>
        <a:srgbClr val="B2A97E"/>
      </a:folHlink>
    </a:clrScheme>
    <a:fontScheme name="Amgen Corporate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b="1"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 cap="rnd">
          <a:solidFill>
            <a:schemeClr val="tx1"/>
          </a:solidFill>
          <a:tailEnd type="stealth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40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2017 Amgen Corporate Template_16x9_INTERNAL_EXTERNAL.potx" id="{48E5096D-00E7-4E9C-9704-737409897562}" vid="{EF1A956B-3B03-46FB-A2D5-71314C52DA9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1691</TotalTime>
  <Words>2554</Words>
  <Application>Microsoft Macintosh PowerPoint</Application>
  <PresentationFormat>Presentazione su schermo (4:3)</PresentationFormat>
  <Paragraphs>474</Paragraphs>
  <Slides>28</Slides>
  <Notes>15</Notes>
  <HiddenSlides>6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28</vt:i4>
      </vt:variant>
    </vt:vector>
  </HeadingPairs>
  <TitlesOfParts>
    <vt:vector size="36" baseType="lpstr">
      <vt:lpstr>SimSun</vt:lpstr>
      <vt:lpstr>Arial</vt:lpstr>
      <vt:lpstr>Arial Narrow</vt:lpstr>
      <vt:lpstr>Calibri</vt:lpstr>
      <vt:lpstr>Wingdings</vt:lpstr>
      <vt:lpstr>Tema di Office</vt:lpstr>
      <vt:lpstr>2_2016 Amgen Corporate Template_16x9_INTERNAL</vt:lpstr>
      <vt:lpstr>2016 Amgen Corporate Template_16x9_INTERNAL</vt:lpstr>
      <vt:lpstr>Learning/Teaching with Inquiry PRODUCTIVE QUESTIONS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What are the investigable questions?</vt:lpstr>
      <vt:lpstr>Presentazione standard di PowerPoint</vt:lpstr>
      <vt:lpstr>Presentazione standard di PowerPoint</vt:lpstr>
      <vt:lpstr>  Transforming questions to make them investigable Variables scan (Jelly, 1985 )</vt:lpstr>
      <vt:lpstr>TRANSFORM questions   Variables scan (Jelly, 1985 )</vt:lpstr>
      <vt:lpstr>TRANSFORM questions   Variables scan (Jelly, 1985 )</vt:lpstr>
      <vt:lpstr>TRAFORM questions   Variables scan (Jelly, 1985 )</vt:lpstr>
      <vt:lpstr>TRAFORM questions   Variables scan (Jelly, 1985 )</vt:lpstr>
      <vt:lpstr>Modify questions   Variables scan (Jelly, 1985 )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Mariangela</dc:creator>
  <cp:keywords>, docId:3704530781B4DE07984ACDBDBF4D51AD</cp:keywords>
  <cp:lastModifiedBy>Anna Pascucci</cp:lastModifiedBy>
  <cp:revision>155</cp:revision>
  <cp:lastPrinted>2022-02-20T22:33:07Z</cp:lastPrinted>
  <dcterms:created xsi:type="dcterms:W3CDTF">2020-11-27T18:14:17Z</dcterms:created>
  <dcterms:modified xsi:type="dcterms:W3CDTF">2022-02-20T23:29:41Z</dcterms:modified>
</cp:coreProperties>
</file>