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theme/themeOverride1.xml" ContentType="application/vnd.openxmlformats-officedocument.themeOverr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6" r:id="rId3"/>
    <p:sldId id="257" r:id="rId4"/>
    <p:sldId id="258" r:id="rId5"/>
    <p:sldId id="259" r:id="rId6"/>
    <p:sldId id="260" r:id="rId7"/>
    <p:sldId id="261" r:id="rId8"/>
    <p:sldId id="263" r:id="rId9"/>
    <p:sldId id="264" r:id="rId10"/>
    <p:sldId id="265"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6"/>
  </p:normalViewPr>
  <p:slideViewPr>
    <p:cSldViewPr snapToGrid="0">
      <p:cViewPr varScale="1">
        <p:scale>
          <a:sx n="93" d="100"/>
          <a:sy n="93" d="100"/>
        </p:scale>
        <p:origin x="132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365F4F-3353-B118-C327-C83457A1F8CF}"/>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D597D437-4665-BB5B-4591-E397BEB8BA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C8F1F61F-B0FB-4D36-2CA7-38E00FF6C975}"/>
              </a:ext>
            </a:extLst>
          </p:cNvPr>
          <p:cNvSpPr>
            <a:spLocks noGrp="1"/>
          </p:cNvSpPr>
          <p:nvPr>
            <p:ph type="dt" sz="half" idx="10"/>
          </p:nvPr>
        </p:nvSpPr>
        <p:spPr/>
        <p:txBody>
          <a:bodyPr/>
          <a:lstStyle/>
          <a:p>
            <a:fld id="{A880ABD0-1CFB-064D-9AC2-FEE517468223}" type="datetimeFigureOut">
              <a:rPr lang="tr-TR" smtClean="0"/>
              <a:t>28.03.2023</a:t>
            </a:fld>
            <a:endParaRPr lang="tr-TR"/>
          </a:p>
        </p:txBody>
      </p:sp>
      <p:sp>
        <p:nvSpPr>
          <p:cNvPr id="5" name="Alt Bilgi Yer Tutucusu 4">
            <a:extLst>
              <a:ext uri="{FF2B5EF4-FFF2-40B4-BE49-F238E27FC236}">
                <a16:creationId xmlns:a16="http://schemas.microsoft.com/office/drawing/2014/main" id="{17696342-1A36-8B50-566E-A83F2887EF1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4DDCB83-B320-6C94-305B-EBC03BA04F3F}"/>
              </a:ext>
            </a:extLst>
          </p:cNvPr>
          <p:cNvSpPr>
            <a:spLocks noGrp="1"/>
          </p:cNvSpPr>
          <p:nvPr>
            <p:ph type="sldNum" sz="quarter" idx="12"/>
          </p:nvPr>
        </p:nvSpPr>
        <p:spPr/>
        <p:txBody>
          <a:bodyPr/>
          <a:lstStyle/>
          <a:p>
            <a:fld id="{C135B4D2-4A82-FC48-BA7C-9B00D15B7E41}" type="slidenum">
              <a:rPr lang="tr-TR" smtClean="0"/>
              <a:t>‹#›</a:t>
            </a:fld>
            <a:endParaRPr lang="tr-TR"/>
          </a:p>
        </p:txBody>
      </p:sp>
    </p:spTree>
    <p:extLst>
      <p:ext uri="{BB962C8B-B14F-4D97-AF65-F5344CB8AC3E}">
        <p14:creationId xmlns:p14="http://schemas.microsoft.com/office/powerpoint/2010/main" val="808833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CF85A7A-B1AF-0EC1-9119-65A8A219BB41}"/>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2FAA7EE9-3206-2DB3-DADE-C457F9A956D1}"/>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BD5A81C-EE41-435F-FEF8-03F8C287E5E8}"/>
              </a:ext>
            </a:extLst>
          </p:cNvPr>
          <p:cNvSpPr>
            <a:spLocks noGrp="1"/>
          </p:cNvSpPr>
          <p:nvPr>
            <p:ph type="dt" sz="half" idx="10"/>
          </p:nvPr>
        </p:nvSpPr>
        <p:spPr/>
        <p:txBody>
          <a:bodyPr/>
          <a:lstStyle/>
          <a:p>
            <a:fld id="{A880ABD0-1CFB-064D-9AC2-FEE517468223}" type="datetimeFigureOut">
              <a:rPr lang="tr-TR" smtClean="0"/>
              <a:t>28.03.2023</a:t>
            </a:fld>
            <a:endParaRPr lang="tr-TR"/>
          </a:p>
        </p:txBody>
      </p:sp>
      <p:sp>
        <p:nvSpPr>
          <p:cNvPr id="5" name="Alt Bilgi Yer Tutucusu 4">
            <a:extLst>
              <a:ext uri="{FF2B5EF4-FFF2-40B4-BE49-F238E27FC236}">
                <a16:creationId xmlns:a16="http://schemas.microsoft.com/office/drawing/2014/main" id="{52BDEBF4-8084-0579-8C4D-A87F00ED362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A5C2FCA-4757-72AE-76A3-148D14EF1D66}"/>
              </a:ext>
            </a:extLst>
          </p:cNvPr>
          <p:cNvSpPr>
            <a:spLocks noGrp="1"/>
          </p:cNvSpPr>
          <p:nvPr>
            <p:ph type="sldNum" sz="quarter" idx="12"/>
          </p:nvPr>
        </p:nvSpPr>
        <p:spPr/>
        <p:txBody>
          <a:bodyPr/>
          <a:lstStyle/>
          <a:p>
            <a:fld id="{C135B4D2-4A82-FC48-BA7C-9B00D15B7E41}" type="slidenum">
              <a:rPr lang="tr-TR" smtClean="0"/>
              <a:t>‹#›</a:t>
            </a:fld>
            <a:endParaRPr lang="tr-TR"/>
          </a:p>
        </p:txBody>
      </p:sp>
    </p:spTree>
    <p:extLst>
      <p:ext uri="{BB962C8B-B14F-4D97-AF65-F5344CB8AC3E}">
        <p14:creationId xmlns:p14="http://schemas.microsoft.com/office/powerpoint/2010/main" val="2775473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C46B00F-69CE-5DF7-103D-148301D3CBC2}"/>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22960DC5-1663-F74D-ED5C-C5B84EA1BE4E}"/>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D88B921-4E61-54D9-80C9-8B0F1A9451C6}"/>
              </a:ext>
            </a:extLst>
          </p:cNvPr>
          <p:cNvSpPr>
            <a:spLocks noGrp="1"/>
          </p:cNvSpPr>
          <p:nvPr>
            <p:ph type="dt" sz="half" idx="10"/>
          </p:nvPr>
        </p:nvSpPr>
        <p:spPr/>
        <p:txBody>
          <a:bodyPr/>
          <a:lstStyle/>
          <a:p>
            <a:fld id="{A880ABD0-1CFB-064D-9AC2-FEE517468223}" type="datetimeFigureOut">
              <a:rPr lang="tr-TR" smtClean="0"/>
              <a:t>28.03.2023</a:t>
            </a:fld>
            <a:endParaRPr lang="tr-TR"/>
          </a:p>
        </p:txBody>
      </p:sp>
      <p:sp>
        <p:nvSpPr>
          <p:cNvPr id="5" name="Alt Bilgi Yer Tutucusu 4">
            <a:extLst>
              <a:ext uri="{FF2B5EF4-FFF2-40B4-BE49-F238E27FC236}">
                <a16:creationId xmlns:a16="http://schemas.microsoft.com/office/drawing/2014/main" id="{7E30D4EC-842D-E93E-A984-F9C1088BB2A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7420BC4-3783-C356-6F33-2AA475F9561A}"/>
              </a:ext>
            </a:extLst>
          </p:cNvPr>
          <p:cNvSpPr>
            <a:spLocks noGrp="1"/>
          </p:cNvSpPr>
          <p:nvPr>
            <p:ph type="sldNum" sz="quarter" idx="12"/>
          </p:nvPr>
        </p:nvSpPr>
        <p:spPr/>
        <p:txBody>
          <a:bodyPr/>
          <a:lstStyle/>
          <a:p>
            <a:fld id="{C135B4D2-4A82-FC48-BA7C-9B00D15B7E41}" type="slidenum">
              <a:rPr lang="tr-TR" smtClean="0"/>
              <a:t>‹#›</a:t>
            </a:fld>
            <a:endParaRPr lang="tr-TR"/>
          </a:p>
        </p:txBody>
      </p:sp>
    </p:spTree>
    <p:extLst>
      <p:ext uri="{BB962C8B-B14F-4D97-AF65-F5344CB8AC3E}">
        <p14:creationId xmlns:p14="http://schemas.microsoft.com/office/powerpoint/2010/main" val="1812687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77C7C6F-737A-2E05-6AA9-9D8FDE93ED9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57EDFE2-7A57-3A8C-A033-4D68EF5D04D1}"/>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BAEA849-68C0-0D87-785C-9A75369AC5F8}"/>
              </a:ext>
            </a:extLst>
          </p:cNvPr>
          <p:cNvSpPr>
            <a:spLocks noGrp="1"/>
          </p:cNvSpPr>
          <p:nvPr>
            <p:ph type="dt" sz="half" idx="10"/>
          </p:nvPr>
        </p:nvSpPr>
        <p:spPr/>
        <p:txBody>
          <a:bodyPr/>
          <a:lstStyle/>
          <a:p>
            <a:fld id="{A880ABD0-1CFB-064D-9AC2-FEE517468223}" type="datetimeFigureOut">
              <a:rPr lang="tr-TR" smtClean="0"/>
              <a:t>28.03.2023</a:t>
            </a:fld>
            <a:endParaRPr lang="tr-TR"/>
          </a:p>
        </p:txBody>
      </p:sp>
      <p:sp>
        <p:nvSpPr>
          <p:cNvPr id="5" name="Alt Bilgi Yer Tutucusu 4">
            <a:extLst>
              <a:ext uri="{FF2B5EF4-FFF2-40B4-BE49-F238E27FC236}">
                <a16:creationId xmlns:a16="http://schemas.microsoft.com/office/drawing/2014/main" id="{D6D623AB-7E02-9AD9-28BF-6893A1FF6B3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86410A3-4488-41BC-7E7C-DF0551995BC7}"/>
              </a:ext>
            </a:extLst>
          </p:cNvPr>
          <p:cNvSpPr>
            <a:spLocks noGrp="1"/>
          </p:cNvSpPr>
          <p:nvPr>
            <p:ph type="sldNum" sz="quarter" idx="12"/>
          </p:nvPr>
        </p:nvSpPr>
        <p:spPr/>
        <p:txBody>
          <a:bodyPr/>
          <a:lstStyle/>
          <a:p>
            <a:fld id="{C135B4D2-4A82-FC48-BA7C-9B00D15B7E41}" type="slidenum">
              <a:rPr lang="tr-TR" smtClean="0"/>
              <a:t>‹#›</a:t>
            </a:fld>
            <a:endParaRPr lang="tr-TR"/>
          </a:p>
        </p:txBody>
      </p:sp>
    </p:spTree>
    <p:extLst>
      <p:ext uri="{BB962C8B-B14F-4D97-AF65-F5344CB8AC3E}">
        <p14:creationId xmlns:p14="http://schemas.microsoft.com/office/powerpoint/2010/main" val="3993335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6A483F-18EF-A04C-6CDA-B6C26FDC8D14}"/>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35E35158-00BF-77B5-7B6D-A61C3C2921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55B83110-F164-72A3-8854-4566E28734EB}"/>
              </a:ext>
            </a:extLst>
          </p:cNvPr>
          <p:cNvSpPr>
            <a:spLocks noGrp="1"/>
          </p:cNvSpPr>
          <p:nvPr>
            <p:ph type="dt" sz="half" idx="10"/>
          </p:nvPr>
        </p:nvSpPr>
        <p:spPr/>
        <p:txBody>
          <a:bodyPr/>
          <a:lstStyle/>
          <a:p>
            <a:fld id="{A880ABD0-1CFB-064D-9AC2-FEE517468223}" type="datetimeFigureOut">
              <a:rPr lang="tr-TR" smtClean="0"/>
              <a:t>28.03.2023</a:t>
            </a:fld>
            <a:endParaRPr lang="tr-TR"/>
          </a:p>
        </p:txBody>
      </p:sp>
      <p:sp>
        <p:nvSpPr>
          <p:cNvPr id="5" name="Alt Bilgi Yer Tutucusu 4">
            <a:extLst>
              <a:ext uri="{FF2B5EF4-FFF2-40B4-BE49-F238E27FC236}">
                <a16:creationId xmlns:a16="http://schemas.microsoft.com/office/drawing/2014/main" id="{F1DDA1CE-3B06-9BBF-4131-337F8FAB8C6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F03A14C-6BF9-2A4B-FBA9-A71657B4737D}"/>
              </a:ext>
            </a:extLst>
          </p:cNvPr>
          <p:cNvSpPr>
            <a:spLocks noGrp="1"/>
          </p:cNvSpPr>
          <p:nvPr>
            <p:ph type="sldNum" sz="quarter" idx="12"/>
          </p:nvPr>
        </p:nvSpPr>
        <p:spPr/>
        <p:txBody>
          <a:bodyPr/>
          <a:lstStyle/>
          <a:p>
            <a:fld id="{C135B4D2-4A82-FC48-BA7C-9B00D15B7E41}" type="slidenum">
              <a:rPr lang="tr-TR" smtClean="0"/>
              <a:t>‹#›</a:t>
            </a:fld>
            <a:endParaRPr lang="tr-TR"/>
          </a:p>
        </p:txBody>
      </p:sp>
    </p:spTree>
    <p:extLst>
      <p:ext uri="{BB962C8B-B14F-4D97-AF65-F5344CB8AC3E}">
        <p14:creationId xmlns:p14="http://schemas.microsoft.com/office/powerpoint/2010/main" val="4071404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0BA6F3-7C8C-6037-6396-C1DF10E7D71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796B8AE-8C4D-499D-9676-22A5ADBE3E5C}"/>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D9C1A56C-AE3A-C18C-702E-13F97C573223}"/>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A3A0271B-0C1F-FA3E-4D72-BEA44AF79FAD}"/>
              </a:ext>
            </a:extLst>
          </p:cNvPr>
          <p:cNvSpPr>
            <a:spLocks noGrp="1"/>
          </p:cNvSpPr>
          <p:nvPr>
            <p:ph type="dt" sz="half" idx="10"/>
          </p:nvPr>
        </p:nvSpPr>
        <p:spPr/>
        <p:txBody>
          <a:bodyPr/>
          <a:lstStyle/>
          <a:p>
            <a:fld id="{A880ABD0-1CFB-064D-9AC2-FEE517468223}" type="datetimeFigureOut">
              <a:rPr lang="tr-TR" smtClean="0"/>
              <a:t>28.03.2023</a:t>
            </a:fld>
            <a:endParaRPr lang="tr-TR"/>
          </a:p>
        </p:txBody>
      </p:sp>
      <p:sp>
        <p:nvSpPr>
          <p:cNvPr id="6" name="Alt Bilgi Yer Tutucusu 5">
            <a:extLst>
              <a:ext uri="{FF2B5EF4-FFF2-40B4-BE49-F238E27FC236}">
                <a16:creationId xmlns:a16="http://schemas.microsoft.com/office/drawing/2014/main" id="{9A2BA53F-BB5A-AAB3-F6CD-EBEDC2348A8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52809EF-F618-6DF9-ABBB-EF2980D2B4E6}"/>
              </a:ext>
            </a:extLst>
          </p:cNvPr>
          <p:cNvSpPr>
            <a:spLocks noGrp="1"/>
          </p:cNvSpPr>
          <p:nvPr>
            <p:ph type="sldNum" sz="quarter" idx="12"/>
          </p:nvPr>
        </p:nvSpPr>
        <p:spPr/>
        <p:txBody>
          <a:bodyPr/>
          <a:lstStyle/>
          <a:p>
            <a:fld id="{C135B4D2-4A82-FC48-BA7C-9B00D15B7E41}" type="slidenum">
              <a:rPr lang="tr-TR" smtClean="0"/>
              <a:t>‹#›</a:t>
            </a:fld>
            <a:endParaRPr lang="tr-TR"/>
          </a:p>
        </p:txBody>
      </p:sp>
    </p:spTree>
    <p:extLst>
      <p:ext uri="{BB962C8B-B14F-4D97-AF65-F5344CB8AC3E}">
        <p14:creationId xmlns:p14="http://schemas.microsoft.com/office/powerpoint/2010/main" val="986843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270E3A8-C617-FE2C-9A50-F81717D3AAF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7849DC5-F0E2-ADA6-668F-5865CED394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FF91EC3C-4F52-D89B-F212-9BE8B8CDF532}"/>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748E4E05-89A1-7D6C-8B98-AA34BFCF27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6E440B09-5122-9CEC-7993-061C755BB921}"/>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0890393A-BCA3-6C6A-DA22-94E1E840FF32}"/>
              </a:ext>
            </a:extLst>
          </p:cNvPr>
          <p:cNvSpPr>
            <a:spLocks noGrp="1"/>
          </p:cNvSpPr>
          <p:nvPr>
            <p:ph type="dt" sz="half" idx="10"/>
          </p:nvPr>
        </p:nvSpPr>
        <p:spPr/>
        <p:txBody>
          <a:bodyPr/>
          <a:lstStyle/>
          <a:p>
            <a:fld id="{A880ABD0-1CFB-064D-9AC2-FEE517468223}" type="datetimeFigureOut">
              <a:rPr lang="tr-TR" smtClean="0"/>
              <a:t>28.03.2023</a:t>
            </a:fld>
            <a:endParaRPr lang="tr-TR"/>
          </a:p>
        </p:txBody>
      </p:sp>
      <p:sp>
        <p:nvSpPr>
          <p:cNvPr id="8" name="Alt Bilgi Yer Tutucusu 7">
            <a:extLst>
              <a:ext uri="{FF2B5EF4-FFF2-40B4-BE49-F238E27FC236}">
                <a16:creationId xmlns:a16="http://schemas.microsoft.com/office/drawing/2014/main" id="{00BA29E2-962F-E69B-3AB8-8C362F2AC32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2DB60B2D-0F08-5B32-03C9-0AB9B913CEB8}"/>
              </a:ext>
            </a:extLst>
          </p:cNvPr>
          <p:cNvSpPr>
            <a:spLocks noGrp="1"/>
          </p:cNvSpPr>
          <p:nvPr>
            <p:ph type="sldNum" sz="quarter" idx="12"/>
          </p:nvPr>
        </p:nvSpPr>
        <p:spPr/>
        <p:txBody>
          <a:bodyPr/>
          <a:lstStyle/>
          <a:p>
            <a:fld id="{C135B4D2-4A82-FC48-BA7C-9B00D15B7E41}" type="slidenum">
              <a:rPr lang="tr-TR" smtClean="0"/>
              <a:t>‹#›</a:t>
            </a:fld>
            <a:endParaRPr lang="tr-TR"/>
          </a:p>
        </p:txBody>
      </p:sp>
    </p:spTree>
    <p:extLst>
      <p:ext uri="{BB962C8B-B14F-4D97-AF65-F5344CB8AC3E}">
        <p14:creationId xmlns:p14="http://schemas.microsoft.com/office/powerpoint/2010/main" val="1300335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447B83-B251-4D02-879E-A28F9F8C3AE0}"/>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899935AD-4C9A-5DB3-160C-1AB850ECA724}"/>
              </a:ext>
            </a:extLst>
          </p:cNvPr>
          <p:cNvSpPr>
            <a:spLocks noGrp="1"/>
          </p:cNvSpPr>
          <p:nvPr>
            <p:ph type="dt" sz="half" idx="10"/>
          </p:nvPr>
        </p:nvSpPr>
        <p:spPr/>
        <p:txBody>
          <a:bodyPr/>
          <a:lstStyle/>
          <a:p>
            <a:fld id="{A880ABD0-1CFB-064D-9AC2-FEE517468223}" type="datetimeFigureOut">
              <a:rPr lang="tr-TR" smtClean="0"/>
              <a:t>28.03.2023</a:t>
            </a:fld>
            <a:endParaRPr lang="tr-TR"/>
          </a:p>
        </p:txBody>
      </p:sp>
      <p:sp>
        <p:nvSpPr>
          <p:cNvPr id="4" name="Alt Bilgi Yer Tutucusu 3">
            <a:extLst>
              <a:ext uri="{FF2B5EF4-FFF2-40B4-BE49-F238E27FC236}">
                <a16:creationId xmlns:a16="http://schemas.microsoft.com/office/drawing/2014/main" id="{976D2EDA-ACA5-03DC-C443-5C3E23E1310A}"/>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629831F3-9A9A-1B63-F2A2-37080B36275C}"/>
              </a:ext>
            </a:extLst>
          </p:cNvPr>
          <p:cNvSpPr>
            <a:spLocks noGrp="1"/>
          </p:cNvSpPr>
          <p:nvPr>
            <p:ph type="sldNum" sz="quarter" idx="12"/>
          </p:nvPr>
        </p:nvSpPr>
        <p:spPr/>
        <p:txBody>
          <a:bodyPr/>
          <a:lstStyle/>
          <a:p>
            <a:fld id="{C135B4D2-4A82-FC48-BA7C-9B00D15B7E41}" type="slidenum">
              <a:rPr lang="tr-TR" smtClean="0"/>
              <a:t>‹#›</a:t>
            </a:fld>
            <a:endParaRPr lang="tr-TR"/>
          </a:p>
        </p:txBody>
      </p:sp>
    </p:spTree>
    <p:extLst>
      <p:ext uri="{BB962C8B-B14F-4D97-AF65-F5344CB8AC3E}">
        <p14:creationId xmlns:p14="http://schemas.microsoft.com/office/powerpoint/2010/main" val="2563052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037C340A-0947-56B1-07C4-4B3DBEB1BA47}"/>
              </a:ext>
            </a:extLst>
          </p:cNvPr>
          <p:cNvSpPr>
            <a:spLocks noGrp="1"/>
          </p:cNvSpPr>
          <p:nvPr>
            <p:ph type="dt" sz="half" idx="10"/>
          </p:nvPr>
        </p:nvSpPr>
        <p:spPr/>
        <p:txBody>
          <a:bodyPr/>
          <a:lstStyle/>
          <a:p>
            <a:fld id="{A880ABD0-1CFB-064D-9AC2-FEE517468223}" type="datetimeFigureOut">
              <a:rPr lang="tr-TR" smtClean="0"/>
              <a:t>28.03.2023</a:t>
            </a:fld>
            <a:endParaRPr lang="tr-TR"/>
          </a:p>
        </p:txBody>
      </p:sp>
      <p:sp>
        <p:nvSpPr>
          <p:cNvPr id="3" name="Alt Bilgi Yer Tutucusu 2">
            <a:extLst>
              <a:ext uri="{FF2B5EF4-FFF2-40B4-BE49-F238E27FC236}">
                <a16:creationId xmlns:a16="http://schemas.microsoft.com/office/drawing/2014/main" id="{D0CC7B4E-A1F3-73E6-7B31-DDC0A4A884BA}"/>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C61862D9-64D1-0521-01EB-B362A6112C70}"/>
              </a:ext>
            </a:extLst>
          </p:cNvPr>
          <p:cNvSpPr>
            <a:spLocks noGrp="1"/>
          </p:cNvSpPr>
          <p:nvPr>
            <p:ph type="sldNum" sz="quarter" idx="12"/>
          </p:nvPr>
        </p:nvSpPr>
        <p:spPr/>
        <p:txBody>
          <a:bodyPr/>
          <a:lstStyle/>
          <a:p>
            <a:fld id="{C135B4D2-4A82-FC48-BA7C-9B00D15B7E41}" type="slidenum">
              <a:rPr lang="tr-TR" smtClean="0"/>
              <a:t>‹#›</a:t>
            </a:fld>
            <a:endParaRPr lang="tr-TR"/>
          </a:p>
        </p:txBody>
      </p:sp>
    </p:spTree>
    <p:extLst>
      <p:ext uri="{BB962C8B-B14F-4D97-AF65-F5344CB8AC3E}">
        <p14:creationId xmlns:p14="http://schemas.microsoft.com/office/powerpoint/2010/main" val="779655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3AB75B-829F-F0F2-CC74-E345315F31B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1D10341B-C109-F7F1-39C1-FE9F5D1221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77B44CA9-1E22-A216-777F-879F8A62F6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D210EE58-F406-6E28-E1E1-9750B78107AE}"/>
              </a:ext>
            </a:extLst>
          </p:cNvPr>
          <p:cNvSpPr>
            <a:spLocks noGrp="1"/>
          </p:cNvSpPr>
          <p:nvPr>
            <p:ph type="dt" sz="half" idx="10"/>
          </p:nvPr>
        </p:nvSpPr>
        <p:spPr/>
        <p:txBody>
          <a:bodyPr/>
          <a:lstStyle/>
          <a:p>
            <a:fld id="{A880ABD0-1CFB-064D-9AC2-FEE517468223}" type="datetimeFigureOut">
              <a:rPr lang="tr-TR" smtClean="0"/>
              <a:t>28.03.2023</a:t>
            </a:fld>
            <a:endParaRPr lang="tr-TR"/>
          </a:p>
        </p:txBody>
      </p:sp>
      <p:sp>
        <p:nvSpPr>
          <p:cNvPr id="6" name="Alt Bilgi Yer Tutucusu 5">
            <a:extLst>
              <a:ext uri="{FF2B5EF4-FFF2-40B4-BE49-F238E27FC236}">
                <a16:creationId xmlns:a16="http://schemas.microsoft.com/office/drawing/2014/main" id="{772D284F-8C8E-AB4C-4AE5-A9CEF056D27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CAFECA0-88E4-8D22-EB55-54808F6E9BD4}"/>
              </a:ext>
            </a:extLst>
          </p:cNvPr>
          <p:cNvSpPr>
            <a:spLocks noGrp="1"/>
          </p:cNvSpPr>
          <p:nvPr>
            <p:ph type="sldNum" sz="quarter" idx="12"/>
          </p:nvPr>
        </p:nvSpPr>
        <p:spPr/>
        <p:txBody>
          <a:bodyPr/>
          <a:lstStyle/>
          <a:p>
            <a:fld id="{C135B4D2-4A82-FC48-BA7C-9B00D15B7E41}" type="slidenum">
              <a:rPr lang="tr-TR" smtClean="0"/>
              <a:t>‹#›</a:t>
            </a:fld>
            <a:endParaRPr lang="tr-TR"/>
          </a:p>
        </p:txBody>
      </p:sp>
    </p:spTree>
    <p:extLst>
      <p:ext uri="{BB962C8B-B14F-4D97-AF65-F5344CB8AC3E}">
        <p14:creationId xmlns:p14="http://schemas.microsoft.com/office/powerpoint/2010/main" val="2755600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A65DE2C-5315-AC89-8995-DEFBEBEEDDB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3E939E96-8459-9AEE-3300-A946E5F0CA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56E53D24-4865-AEC3-7436-44CF14EACF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3211674-406B-08FF-759C-872C262AFD05}"/>
              </a:ext>
            </a:extLst>
          </p:cNvPr>
          <p:cNvSpPr>
            <a:spLocks noGrp="1"/>
          </p:cNvSpPr>
          <p:nvPr>
            <p:ph type="dt" sz="half" idx="10"/>
          </p:nvPr>
        </p:nvSpPr>
        <p:spPr/>
        <p:txBody>
          <a:bodyPr/>
          <a:lstStyle/>
          <a:p>
            <a:fld id="{A880ABD0-1CFB-064D-9AC2-FEE517468223}" type="datetimeFigureOut">
              <a:rPr lang="tr-TR" smtClean="0"/>
              <a:t>28.03.2023</a:t>
            </a:fld>
            <a:endParaRPr lang="tr-TR"/>
          </a:p>
        </p:txBody>
      </p:sp>
      <p:sp>
        <p:nvSpPr>
          <p:cNvPr id="6" name="Alt Bilgi Yer Tutucusu 5">
            <a:extLst>
              <a:ext uri="{FF2B5EF4-FFF2-40B4-BE49-F238E27FC236}">
                <a16:creationId xmlns:a16="http://schemas.microsoft.com/office/drawing/2014/main" id="{A101D0CA-0A3C-C0B2-CD4E-3716F59DFBB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4603B66-8AD9-74C6-9077-0BF3F0470DBF}"/>
              </a:ext>
            </a:extLst>
          </p:cNvPr>
          <p:cNvSpPr>
            <a:spLocks noGrp="1"/>
          </p:cNvSpPr>
          <p:nvPr>
            <p:ph type="sldNum" sz="quarter" idx="12"/>
          </p:nvPr>
        </p:nvSpPr>
        <p:spPr/>
        <p:txBody>
          <a:bodyPr/>
          <a:lstStyle/>
          <a:p>
            <a:fld id="{C135B4D2-4A82-FC48-BA7C-9B00D15B7E41}" type="slidenum">
              <a:rPr lang="tr-TR" smtClean="0"/>
              <a:t>‹#›</a:t>
            </a:fld>
            <a:endParaRPr lang="tr-TR"/>
          </a:p>
        </p:txBody>
      </p:sp>
    </p:spTree>
    <p:extLst>
      <p:ext uri="{BB962C8B-B14F-4D97-AF65-F5344CB8AC3E}">
        <p14:creationId xmlns:p14="http://schemas.microsoft.com/office/powerpoint/2010/main" val="650141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AF4CA61-8553-AA40-C8D2-E2F582FF23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A0BEC15-5F0B-FE37-D5B9-ED09E35E08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E6E9100-784A-F985-8030-03C40EB55E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80ABD0-1CFB-064D-9AC2-FEE517468223}" type="datetimeFigureOut">
              <a:rPr lang="tr-TR" smtClean="0"/>
              <a:t>28.03.2023</a:t>
            </a:fld>
            <a:endParaRPr lang="tr-TR"/>
          </a:p>
        </p:txBody>
      </p:sp>
      <p:sp>
        <p:nvSpPr>
          <p:cNvPr id="5" name="Alt Bilgi Yer Tutucusu 4">
            <a:extLst>
              <a:ext uri="{FF2B5EF4-FFF2-40B4-BE49-F238E27FC236}">
                <a16:creationId xmlns:a16="http://schemas.microsoft.com/office/drawing/2014/main" id="{9262DE4F-1789-37C0-26A5-6D3EB54703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EFB8DF34-85B6-AEBC-596E-60476A1374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35B4D2-4A82-FC48-BA7C-9B00D15B7E41}" type="slidenum">
              <a:rPr lang="tr-TR" smtClean="0"/>
              <a:t>‹#›</a:t>
            </a:fld>
            <a:endParaRPr lang="tr-TR"/>
          </a:p>
        </p:txBody>
      </p:sp>
    </p:spTree>
    <p:extLst>
      <p:ext uri="{BB962C8B-B14F-4D97-AF65-F5344CB8AC3E}">
        <p14:creationId xmlns:p14="http://schemas.microsoft.com/office/powerpoint/2010/main" val="3905574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6699555B-FA6E-A136-7CC5-E072C91E76EB}"/>
              </a:ext>
            </a:extLst>
          </p:cNvPr>
          <p:cNvSpPr>
            <a:spLocks noGrp="1"/>
          </p:cNvSpPr>
          <p:nvPr>
            <p:ph type="subTitle" idx="1"/>
          </p:nvPr>
        </p:nvSpPr>
        <p:spPr>
          <a:xfrm>
            <a:off x="1524000" y="4056857"/>
            <a:ext cx="9144000" cy="1655762"/>
          </a:xfrm>
        </p:spPr>
        <p:txBody>
          <a:bodyPr>
            <a:normAutofit fontScale="77500" lnSpcReduction="20000"/>
          </a:bodyPr>
          <a:lstStyle/>
          <a:p>
            <a:endParaRPr lang="tr-TR" dirty="0"/>
          </a:p>
          <a:p>
            <a:r>
              <a:rPr lang="en-AU" dirty="0"/>
              <a:t>Dr. </a:t>
            </a:r>
            <a:r>
              <a:rPr lang="en-AU" dirty="0" err="1"/>
              <a:t>Ayşegül</a:t>
            </a:r>
            <a:r>
              <a:rPr lang="en-AU" dirty="0"/>
              <a:t> </a:t>
            </a:r>
            <a:r>
              <a:rPr lang="en-AU" dirty="0" err="1"/>
              <a:t>Tanrıverdi</a:t>
            </a:r>
            <a:endParaRPr lang="en-AU" dirty="0"/>
          </a:p>
          <a:p>
            <a:r>
              <a:rPr lang="en-AU" dirty="0"/>
              <a:t>Biology Teacher</a:t>
            </a:r>
          </a:p>
          <a:p>
            <a:r>
              <a:rPr lang="en-AU" dirty="0"/>
              <a:t>Gazi Vocational and Technical Anatolian High School</a:t>
            </a:r>
          </a:p>
          <a:p>
            <a:r>
              <a:rPr lang="en-AU" dirty="0"/>
              <a:t>ABE Teacher Roundtable </a:t>
            </a:r>
          </a:p>
        </p:txBody>
      </p:sp>
      <p:pic>
        <p:nvPicPr>
          <p:cNvPr id="8" name="Resim 7">
            <a:extLst>
              <a:ext uri="{FF2B5EF4-FFF2-40B4-BE49-F238E27FC236}">
                <a16:creationId xmlns:a16="http://schemas.microsoft.com/office/drawing/2014/main" id="{9683F362-D861-ECFB-11A3-23EAA9569DD6}"/>
              </a:ext>
            </a:extLst>
          </p:cNvPr>
          <p:cNvPicPr>
            <a:picLocks noChangeAspect="1"/>
          </p:cNvPicPr>
          <p:nvPr/>
        </p:nvPicPr>
        <p:blipFill>
          <a:blip r:embed="rId3"/>
          <a:stretch>
            <a:fillRect/>
          </a:stretch>
        </p:blipFill>
        <p:spPr>
          <a:xfrm>
            <a:off x="4533060" y="523047"/>
            <a:ext cx="2782140" cy="3709518"/>
          </a:xfrm>
          <a:prstGeom prst="rect">
            <a:avLst/>
          </a:prstGeom>
        </p:spPr>
      </p:pic>
    </p:spTree>
    <p:extLst>
      <p:ext uri="{BB962C8B-B14F-4D97-AF65-F5344CB8AC3E}">
        <p14:creationId xmlns:p14="http://schemas.microsoft.com/office/powerpoint/2010/main" val="345982494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5E04DF16-0AC3-1297-9C29-1BF4F367052C}"/>
              </a:ext>
            </a:extLst>
          </p:cNvPr>
          <p:cNvSpPr txBox="1"/>
          <p:nvPr/>
        </p:nvSpPr>
        <p:spPr>
          <a:xfrm>
            <a:off x="824753" y="546411"/>
            <a:ext cx="10596282" cy="584775"/>
          </a:xfrm>
          <a:prstGeom prst="rect">
            <a:avLst/>
          </a:prstGeom>
          <a:noFill/>
        </p:spPr>
        <p:txBody>
          <a:bodyPr wrap="square">
            <a:spAutoFit/>
          </a:bodyPr>
          <a:lstStyle/>
          <a:p>
            <a:pPr algn="ctr"/>
            <a:r>
              <a:rPr lang="en-AU" sz="3200" dirty="0">
                <a:solidFill>
                  <a:srgbClr val="FF0000"/>
                </a:solidFill>
              </a:rPr>
              <a:t>4. The New Teachers of the ABE Community.</a:t>
            </a:r>
          </a:p>
        </p:txBody>
      </p:sp>
      <p:pic>
        <p:nvPicPr>
          <p:cNvPr id="4" name="Resim 3">
            <a:extLst>
              <a:ext uri="{FF2B5EF4-FFF2-40B4-BE49-F238E27FC236}">
                <a16:creationId xmlns:a16="http://schemas.microsoft.com/office/drawing/2014/main" id="{0A1EFED8-1544-AE26-5519-FB287303A38D}"/>
              </a:ext>
            </a:extLst>
          </p:cNvPr>
          <p:cNvPicPr>
            <a:picLocks noChangeAspect="1"/>
          </p:cNvPicPr>
          <p:nvPr/>
        </p:nvPicPr>
        <p:blipFill>
          <a:blip r:embed="rId2"/>
          <a:stretch>
            <a:fillRect/>
          </a:stretch>
        </p:blipFill>
        <p:spPr>
          <a:xfrm>
            <a:off x="2953145" y="1370210"/>
            <a:ext cx="5705288" cy="4402760"/>
          </a:xfrm>
          <a:prstGeom prst="rect">
            <a:avLst/>
          </a:prstGeom>
        </p:spPr>
      </p:pic>
    </p:spTree>
    <p:extLst>
      <p:ext uri="{BB962C8B-B14F-4D97-AF65-F5344CB8AC3E}">
        <p14:creationId xmlns:p14="http://schemas.microsoft.com/office/powerpoint/2010/main" val="3834840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4B28754F-B52E-F93A-60F1-4C54802E1BA0}"/>
              </a:ext>
            </a:extLst>
          </p:cNvPr>
          <p:cNvSpPr txBox="1"/>
          <p:nvPr/>
        </p:nvSpPr>
        <p:spPr>
          <a:xfrm>
            <a:off x="941287" y="609410"/>
            <a:ext cx="10309425" cy="707886"/>
          </a:xfrm>
          <a:prstGeom prst="rect">
            <a:avLst/>
          </a:prstGeom>
          <a:noFill/>
        </p:spPr>
        <p:txBody>
          <a:bodyPr wrap="none" rtlCol="0">
            <a:spAutoFit/>
          </a:bodyPr>
          <a:lstStyle/>
          <a:p>
            <a:r>
              <a:rPr lang="en-AU" sz="4000" dirty="0">
                <a:solidFill>
                  <a:srgbClr val="FF0000"/>
                </a:solidFill>
              </a:rPr>
              <a:t>4 Types of Collaboration in ABE Implementations</a:t>
            </a:r>
          </a:p>
        </p:txBody>
      </p:sp>
      <p:sp>
        <p:nvSpPr>
          <p:cNvPr id="3" name="Metin kutusu 2">
            <a:extLst>
              <a:ext uri="{FF2B5EF4-FFF2-40B4-BE49-F238E27FC236}">
                <a16:creationId xmlns:a16="http://schemas.microsoft.com/office/drawing/2014/main" id="{B6BC7C3B-666C-5B32-13B1-C68BC6A8009A}"/>
              </a:ext>
            </a:extLst>
          </p:cNvPr>
          <p:cNvSpPr txBox="1"/>
          <p:nvPr/>
        </p:nvSpPr>
        <p:spPr>
          <a:xfrm>
            <a:off x="329806" y="1390441"/>
            <a:ext cx="11252594" cy="4386457"/>
          </a:xfrm>
          <a:prstGeom prst="rect">
            <a:avLst/>
          </a:prstGeom>
          <a:noFill/>
        </p:spPr>
        <p:txBody>
          <a:bodyPr wrap="square" rtlCol="0">
            <a:spAutoFit/>
          </a:bodyPr>
          <a:lstStyle/>
          <a:p>
            <a:pPr marL="342900" indent="-342900">
              <a:lnSpc>
                <a:spcPct val="200000"/>
              </a:lnSpc>
              <a:buFont typeface="+mj-lt"/>
              <a:buAutoNum type="arabicPeriod"/>
            </a:pPr>
            <a:r>
              <a:rPr lang="en-AU" sz="2800" dirty="0"/>
              <a:t>Connecting two apps with scenario</a:t>
            </a:r>
          </a:p>
          <a:p>
            <a:pPr marL="342900" indent="-342900">
              <a:lnSpc>
                <a:spcPct val="200000"/>
              </a:lnSpc>
              <a:buFont typeface="+mj-lt"/>
              <a:buAutoNum type="arabicPeriod"/>
            </a:pPr>
            <a:r>
              <a:rPr lang="en-AU" sz="2800" dirty="0"/>
              <a:t>Collaboration with a vocational school teacher who is not an ABE teacher</a:t>
            </a:r>
          </a:p>
          <a:p>
            <a:pPr marL="342900" indent="-342900">
              <a:lnSpc>
                <a:spcPct val="200000"/>
              </a:lnSpc>
              <a:buFont typeface="+mj-lt"/>
              <a:buAutoNum type="arabicPeriod"/>
            </a:pPr>
            <a:r>
              <a:rPr lang="en-AU" sz="2800" dirty="0"/>
              <a:t>Moving ABE to e-Twinning platform</a:t>
            </a:r>
          </a:p>
          <a:p>
            <a:pPr marL="342900" indent="-342900">
              <a:lnSpc>
                <a:spcPct val="200000"/>
              </a:lnSpc>
              <a:buFont typeface="+mj-lt"/>
              <a:buAutoNum type="arabicPeriod"/>
            </a:pPr>
            <a:r>
              <a:rPr lang="en-AU" sz="2800" dirty="0"/>
              <a:t>Sharing classroom experiences with new ABE teachers</a:t>
            </a:r>
          </a:p>
          <a:p>
            <a:pPr>
              <a:lnSpc>
                <a:spcPct val="200000"/>
              </a:lnSpc>
            </a:pPr>
            <a:endParaRPr lang="en-AU" sz="3200" dirty="0"/>
          </a:p>
        </p:txBody>
      </p:sp>
    </p:spTree>
    <p:extLst>
      <p:ext uri="{BB962C8B-B14F-4D97-AF65-F5344CB8AC3E}">
        <p14:creationId xmlns:p14="http://schemas.microsoft.com/office/powerpoint/2010/main" val="3736838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464C90EE-8BF4-0D6D-A683-CFED43B48704}"/>
              </a:ext>
            </a:extLst>
          </p:cNvPr>
          <p:cNvSpPr txBox="1"/>
          <p:nvPr/>
        </p:nvSpPr>
        <p:spPr>
          <a:xfrm>
            <a:off x="609600" y="508001"/>
            <a:ext cx="10007600" cy="1200329"/>
          </a:xfrm>
          <a:prstGeom prst="rect">
            <a:avLst/>
          </a:prstGeom>
          <a:noFill/>
        </p:spPr>
        <p:txBody>
          <a:bodyPr wrap="square" rtlCol="0">
            <a:spAutoFit/>
          </a:bodyPr>
          <a:lstStyle/>
          <a:p>
            <a:pPr algn="ctr"/>
            <a:r>
              <a:rPr lang="tr-TR" sz="3600" dirty="0"/>
              <a:t>1. </a:t>
            </a:r>
            <a:r>
              <a:rPr lang="tr-TR" sz="3600" dirty="0" err="1"/>
              <a:t>Classification</a:t>
            </a:r>
            <a:r>
              <a:rPr lang="tr-TR" sz="3600" dirty="0"/>
              <a:t> of </a:t>
            </a:r>
            <a:r>
              <a:rPr lang="tr-TR" sz="3600" dirty="0" err="1"/>
              <a:t>biotechnology</a:t>
            </a:r>
            <a:r>
              <a:rPr lang="tr-TR" sz="3600" dirty="0"/>
              <a:t> </a:t>
            </a:r>
            <a:r>
              <a:rPr lang="tr-TR" sz="3600" dirty="0" err="1"/>
              <a:t>applications</a:t>
            </a:r>
            <a:r>
              <a:rPr lang="tr-TR" sz="3600" dirty="0"/>
              <a:t> </a:t>
            </a:r>
            <a:r>
              <a:rPr lang="tr-TR" sz="3600" dirty="0" err="1"/>
              <a:t>and</a:t>
            </a:r>
            <a:r>
              <a:rPr lang="tr-TR" sz="3600" dirty="0"/>
              <a:t> DNA </a:t>
            </a:r>
            <a:r>
              <a:rPr lang="tr-TR" sz="3600" dirty="0" err="1"/>
              <a:t>isolation</a:t>
            </a:r>
            <a:r>
              <a:rPr lang="tr-TR" sz="3600" dirty="0"/>
              <a:t> </a:t>
            </a:r>
            <a:r>
              <a:rPr lang="tr-TR" sz="3600" dirty="0" err="1"/>
              <a:t>during</a:t>
            </a:r>
            <a:r>
              <a:rPr lang="tr-TR" sz="3600" dirty="0"/>
              <a:t> </a:t>
            </a:r>
            <a:r>
              <a:rPr lang="tr-TR" sz="3600" dirty="0" err="1"/>
              <a:t>the</a:t>
            </a:r>
            <a:r>
              <a:rPr lang="tr-TR" sz="3600" dirty="0"/>
              <a:t> </a:t>
            </a:r>
            <a:r>
              <a:rPr lang="tr-TR" sz="3600" dirty="0" err="1">
                <a:solidFill>
                  <a:srgbClr val="FF0000"/>
                </a:solidFill>
              </a:rPr>
              <a:t>pandemic</a:t>
            </a:r>
            <a:r>
              <a:rPr lang="tr-TR" sz="3600" dirty="0">
                <a:solidFill>
                  <a:srgbClr val="FF0000"/>
                </a:solidFill>
              </a:rPr>
              <a:t> </a:t>
            </a:r>
            <a:r>
              <a:rPr lang="tr-TR" sz="3600" dirty="0" err="1">
                <a:solidFill>
                  <a:srgbClr val="FF0000"/>
                </a:solidFill>
              </a:rPr>
              <a:t>period</a:t>
            </a:r>
            <a:endParaRPr lang="tr-TR" sz="3600" dirty="0">
              <a:solidFill>
                <a:srgbClr val="FF0000"/>
              </a:solidFill>
            </a:endParaRPr>
          </a:p>
        </p:txBody>
      </p:sp>
      <p:pic>
        <p:nvPicPr>
          <p:cNvPr id="4" name="Resim 3">
            <a:extLst>
              <a:ext uri="{FF2B5EF4-FFF2-40B4-BE49-F238E27FC236}">
                <a16:creationId xmlns:a16="http://schemas.microsoft.com/office/drawing/2014/main" id="{9612E912-753A-88F2-35F0-0D7DF66C0CC5}"/>
              </a:ext>
            </a:extLst>
          </p:cNvPr>
          <p:cNvPicPr>
            <a:picLocks noChangeAspect="1"/>
          </p:cNvPicPr>
          <p:nvPr/>
        </p:nvPicPr>
        <p:blipFill>
          <a:blip r:embed="rId2"/>
          <a:stretch>
            <a:fillRect/>
          </a:stretch>
        </p:blipFill>
        <p:spPr>
          <a:xfrm>
            <a:off x="609600" y="2487095"/>
            <a:ext cx="4697594" cy="2935996"/>
          </a:xfrm>
          <a:prstGeom prst="rect">
            <a:avLst/>
          </a:prstGeom>
        </p:spPr>
      </p:pic>
      <p:pic>
        <p:nvPicPr>
          <p:cNvPr id="6" name="Resim 5">
            <a:extLst>
              <a:ext uri="{FF2B5EF4-FFF2-40B4-BE49-F238E27FC236}">
                <a16:creationId xmlns:a16="http://schemas.microsoft.com/office/drawing/2014/main" id="{33317161-6C39-8CC8-26D8-B23DB0A2B081}"/>
              </a:ext>
            </a:extLst>
          </p:cNvPr>
          <p:cNvPicPr>
            <a:picLocks noChangeAspect="1"/>
          </p:cNvPicPr>
          <p:nvPr/>
        </p:nvPicPr>
        <p:blipFill>
          <a:blip r:embed="rId3"/>
          <a:stretch>
            <a:fillRect/>
          </a:stretch>
        </p:blipFill>
        <p:spPr>
          <a:xfrm>
            <a:off x="5919605" y="2487095"/>
            <a:ext cx="4697595" cy="2935997"/>
          </a:xfrm>
          <a:prstGeom prst="rect">
            <a:avLst/>
          </a:prstGeom>
        </p:spPr>
      </p:pic>
    </p:spTree>
    <p:extLst>
      <p:ext uri="{BB962C8B-B14F-4D97-AF65-F5344CB8AC3E}">
        <p14:creationId xmlns:p14="http://schemas.microsoft.com/office/powerpoint/2010/main" val="224943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76F461B-A756-CF33-74CF-517F31D6B10E}"/>
              </a:ext>
            </a:extLst>
          </p:cNvPr>
          <p:cNvSpPr txBox="1"/>
          <p:nvPr/>
        </p:nvSpPr>
        <p:spPr>
          <a:xfrm>
            <a:off x="948267" y="643467"/>
            <a:ext cx="6894644" cy="1077218"/>
          </a:xfrm>
          <a:prstGeom prst="rect">
            <a:avLst/>
          </a:prstGeom>
          <a:noFill/>
        </p:spPr>
        <p:txBody>
          <a:bodyPr wrap="none" rtlCol="0">
            <a:spAutoFit/>
          </a:bodyPr>
          <a:lstStyle/>
          <a:p>
            <a:r>
              <a:rPr lang="en-AU" sz="3200" dirty="0">
                <a:solidFill>
                  <a:srgbClr val="FF0000"/>
                </a:solidFill>
              </a:rPr>
              <a:t>Discussion Questions in the First Lesson:</a:t>
            </a:r>
          </a:p>
          <a:p>
            <a:endParaRPr lang="tr-TR" sz="3200" dirty="0">
              <a:solidFill>
                <a:srgbClr val="FF0000"/>
              </a:solidFill>
            </a:endParaRPr>
          </a:p>
        </p:txBody>
      </p:sp>
      <p:sp>
        <p:nvSpPr>
          <p:cNvPr id="4" name="Metin kutusu 3">
            <a:extLst>
              <a:ext uri="{FF2B5EF4-FFF2-40B4-BE49-F238E27FC236}">
                <a16:creationId xmlns:a16="http://schemas.microsoft.com/office/drawing/2014/main" id="{B05156F6-1604-BADC-6141-69DB4814CCB4}"/>
              </a:ext>
            </a:extLst>
          </p:cNvPr>
          <p:cNvSpPr txBox="1"/>
          <p:nvPr/>
        </p:nvSpPr>
        <p:spPr>
          <a:xfrm>
            <a:off x="1032933" y="1507067"/>
            <a:ext cx="10837333" cy="2970621"/>
          </a:xfrm>
          <a:prstGeom prst="rect">
            <a:avLst/>
          </a:prstGeom>
          <a:noFill/>
        </p:spPr>
        <p:txBody>
          <a:bodyPr wrap="square" rtlCol="0">
            <a:spAutoFit/>
          </a:bodyPr>
          <a:lstStyle/>
          <a:p>
            <a:pPr>
              <a:lnSpc>
                <a:spcPct val="150000"/>
              </a:lnSpc>
            </a:pPr>
            <a:r>
              <a:rPr lang="en-CA" sz="3200" dirty="0"/>
              <a:t>What are biotechnology applications? </a:t>
            </a:r>
          </a:p>
          <a:p>
            <a:pPr>
              <a:lnSpc>
                <a:spcPct val="150000"/>
              </a:lnSpc>
            </a:pPr>
            <a:r>
              <a:rPr lang="en-CA" sz="3200" dirty="0"/>
              <a:t>What are the application examples? </a:t>
            </a:r>
          </a:p>
          <a:p>
            <a:pPr>
              <a:lnSpc>
                <a:spcPct val="150000"/>
              </a:lnSpc>
            </a:pPr>
            <a:r>
              <a:rPr lang="en-CA" sz="3200" dirty="0"/>
              <a:t>How would you group biotechnology applications if we were to group them?</a:t>
            </a:r>
          </a:p>
        </p:txBody>
      </p:sp>
    </p:spTree>
    <p:extLst>
      <p:ext uri="{BB962C8B-B14F-4D97-AF65-F5344CB8AC3E}">
        <p14:creationId xmlns:p14="http://schemas.microsoft.com/office/powerpoint/2010/main" val="2829239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F06251DC-5704-6F47-381D-825BF70D4E80}"/>
              </a:ext>
            </a:extLst>
          </p:cNvPr>
          <p:cNvPicPr>
            <a:picLocks noChangeAspect="1"/>
          </p:cNvPicPr>
          <p:nvPr/>
        </p:nvPicPr>
        <p:blipFill>
          <a:blip r:embed="rId2"/>
          <a:stretch>
            <a:fillRect/>
          </a:stretch>
        </p:blipFill>
        <p:spPr>
          <a:xfrm>
            <a:off x="6503501" y="625258"/>
            <a:ext cx="4682241" cy="3392236"/>
          </a:xfrm>
          <a:prstGeom prst="rect">
            <a:avLst/>
          </a:prstGeom>
        </p:spPr>
      </p:pic>
      <p:pic>
        <p:nvPicPr>
          <p:cNvPr id="5" name="Resim 4">
            <a:extLst>
              <a:ext uri="{FF2B5EF4-FFF2-40B4-BE49-F238E27FC236}">
                <a16:creationId xmlns:a16="http://schemas.microsoft.com/office/drawing/2014/main" id="{8722E5AD-AD29-FF1B-1CF7-93CD79DFF155}"/>
              </a:ext>
            </a:extLst>
          </p:cNvPr>
          <p:cNvPicPr>
            <a:picLocks noChangeAspect="1"/>
          </p:cNvPicPr>
          <p:nvPr/>
        </p:nvPicPr>
        <p:blipFill>
          <a:blip r:embed="rId3"/>
          <a:stretch>
            <a:fillRect/>
          </a:stretch>
        </p:blipFill>
        <p:spPr>
          <a:xfrm>
            <a:off x="1430055" y="1481203"/>
            <a:ext cx="4572000" cy="4572000"/>
          </a:xfrm>
          <a:prstGeom prst="rect">
            <a:avLst/>
          </a:prstGeom>
        </p:spPr>
      </p:pic>
      <p:sp>
        <p:nvSpPr>
          <p:cNvPr id="9" name="Metin kutusu 8">
            <a:extLst>
              <a:ext uri="{FF2B5EF4-FFF2-40B4-BE49-F238E27FC236}">
                <a16:creationId xmlns:a16="http://schemas.microsoft.com/office/drawing/2014/main" id="{D67B4916-AE78-4BA1-CBA2-8C8711D4603B}"/>
              </a:ext>
            </a:extLst>
          </p:cNvPr>
          <p:cNvSpPr txBox="1"/>
          <p:nvPr/>
        </p:nvSpPr>
        <p:spPr>
          <a:xfrm>
            <a:off x="665968" y="620131"/>
            <a:ext cx="6100174" cy="646331"/>
          </a:xfrm>
          <a:prstGeom prst="rect">
            <a:avLst/>
          </a:prstGeom>
          <a:noFill/>
        </p:spPr>
        <p:txBody>
          <a:bodyPr wrap="square">
            <a:spAutoFit/>
          </a:bodyPr>
          <a:lstStyle/>
          <a:p>
            <a:r>
              <a:rPr lang="tr-TR" sz="3600" dirty="0" err="1">
                <a:solidFill>
                  <a:srgbClr val="FF0000"/>
                </a:solidFill>
              </a:rPr>
              <a:t>Inertia</a:t>
            </a:r>
            <a:r>
              <a:rPr lang="tr-TR" sz="3600" dirty="0">
                <a:solidFill>
                  <a:srgbClr val="FF0000"/>
                </a:solidFill>
              </a:rPr>
              <a:t> in </a:t>
            </a:r>
            <a:r>
              <a:rPr lang="tr-TR" sz="3600" dirty="0" err="1">
                <a:solidFill>
                  <a:srgbClr val="FF0000"/>
                </a:solidFill>
              </a:rPr>
              <a:t>the</a:t>
            </a:r>
            <a:r>
              <a:rPr lang="tr-TR" sz="3600" dirty="0">
                <a:solidFill>
                  <a:srgbClr val="FF0000"/>
                </a:solidFill>
              </a:rPr>
              <a:t> </a:t>
            </a:r>
            <a:r>
              <a:rPr lang="tr-TR" sz="3600" dirty="0" err="1">
                <a:solidFill>
                  <a:srgbClr val="FF0000"/>
                </a:solidFill>
              </a:rPr>
              <a:t>Pandemic</a:t>
            </a:r>
            <a:endParaRPr lang="tr-TR" sz="3600" dirty="0">
              <a:solidFill>
                <a:srgbClr val="FF0000"/>
              </a:solidFill>
            </a:endParaRPr>
          </a:p>
        </p:txBody>
      </p:sp>
    </p:spTree>
    <p:extLst>
      <p:ext uri="{BB962C8B-B14F-4D97-AF65-F5344CB8AC3E}">
        <p14:creationId xmlns:p14="http://schemas.microsoft.com/office/powerpoint/2010/main" val="2513773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78881D80-D3DA-3C7E-9710-13C407DA7247}"/>
              </a:ext>
            </a:extLst>
          </p:cNvPr>
          <p:cNvSpPr txBox="1"/>
          <p:nvPr/>
        </p:nvSpPr>
        <p:spPr>
          <a:xfrm>
            <a:off x="355600" y="626533"/>
            <a:ext cx="11176000" cy="837409"/>
          </a:xfrm>
          <a:prstGeom prst="rect">
            <a:avLst/>
          </a:prstGeom>
          <a:noFill/>
        </p:spPr>
        <p:txBody>
          <a:bodyPr wrap="square" rtlCol="0">
            <a:spAutoFit/>
          </a:bodyPr>
          <a:lstStyle/>
          <a:p>
            <a:pPr>
              <a:lnSpc>
                <a:spcPct val="150000"/>
              </a:lnSpc>
            </a:pPr>
            <a:r>
              <a:rPr lang="tr-TR" sz="3600" dirty="0">
                <a:solidFill>
                  <a:srgbClr val="FF0000"/>
                </a:solidFill>
              </a:rPr>
              <a:t>SCENARIO:</a:t>
            </a:r>
          </a:p>
        </p:txBody>
      </p:sp>
      <p:sp>
        <p:nvSpPr>
          <p:cNvPr id="3" name="Metin kutusu 2">
            <a:extLst>
              <a:ext uri="{FF2B5EF4-FFF2-40B4-BE49-F238E27FC236}">
                <a16:creationId xmlns:a16="http://schemas.microsoft.com/office/drawing/2014/main" id="{0703AF82-A83C-2BD2-2474-8586EC915B36}"/>
              </a:ext>
            </a:extLst>
          </p:cNvPr>
          <p:cNvSpPr txBox="1"/>
          <p:nvPr/>
        </p:nvSpPr>
        <p:spPr>
          <a:xfrm>
            <a:off x="355600" y="1463942"/>
            <a:ext cx="6908800" cy="3737946"/>
          </a:xfrm>
          <a:prstGeom prst="rect">
            <a:avLst/>
          </a:prstGeom>
          <a:noFill/>
        </p:spPr>
        <p:txBody>
          <a:bodyPr wrap="square" rtlCol="0">
            <a:spAutoFit/>
          </a:bodyPr>
          <a:lstStyle/>
          <a:p>
            <a:pPr algn="just">
              <a:lnSpc>
                <a:spcPct val="150000"/>
              </a:lnSpc>
            </a:pPr>
            <a:r>
              <a:rPr lang="en-AU" sz="2000" dirty="0"/>
              <a:t>You are a scientist at the genetic research institute within the Ministry of Agriculture and Livestock in Norway. In a file you have received, as a result of public surveys, it is determined that one of the </a:t>
            </a:r>
            <a:r>
              <a:rPr lang="en-AU" sz="2000" dirty="0" err="1"/>
              <a:t>favorite</a:t>
            </a:r>
            <a:r>
              <a:rPr lang="en-AU" sz="2000" dirty="0"/>
              <a:t> smells of the Norwegian people is the smell of banana, and it is recommended that this determination can be used to increase fish consumption. Upon this recommendation, you are asked to transfer the smell of banana to the fish. How can you do this work?</a:t>
            </a:r>
          </a:p>
        </p:txBody>
      </p:sp>
      <p:pic>
        <p:nvPicPr>
          <p:cNvPr id="5" name="Resim 4">
            <a:extLst>
              <a:ext uri="{FF2B5EF4-FFF2-40B4-BE49-F238E27FC236}">
                <a16:creationId xmlns:a16="http://schemas.microsoft.com/office/drawing/2014/main" id="{1171CB58-0CC7-41FE-F473-A7744097FFAF}"/>
              </a:ext>
            </a:extLst>
          </p:cNvPr>
          <p:cNvPicPr>
            <a:picLocks noChangeAspect="1"/>
          </p:cNvPicPr>
          <p:nvPr/>
        </p:nvPicPr>
        <p:blipFill>
          <a:blip r:embed="rId2"/>
          <a:stretch>
            <a:fillRect/>
          </a:stretch>
        </p:blipFill>
        <p:spPr>
          <a:xfrm>
            <a:off x="7368312" y="1600200"/>
            <a:ext cx="4059375" cy="3044531"/>
          </a:xfrm>
          <a:prstGeom prst="rect">
            <a:avLst/>
          </a:prstGeom>
        </p:spPr>
      </p:pic>
    </p:spTree>
    <p:extLst>
      <p:ext uri="{BB962C8B-B14F-4D97-AF65-F5344CB8AC3E}">
        <p14:creationId xmlns:p14="http://schemas.microsoft.com/office/powerpoint/2010/main" val="3094597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AC56E95A-7E6C-93F7-347C-2B0B10920626}"/>
              </a:ext>
            </a:extLst>
          </p:cNvPr>
          <p:cNvSpPr txBox="1"/>
          <p:nvPr/>
        </p:nvSpPr>
        <p:spPr>
          <a:xfrm>
            <a:off x="541867" y="440267"/>
            <a:ext cx="4259115" cy="646331"/>
          </a:xfrm>
          <a:prstGeom prst="rect">
            <a:avLst/>
          </a:prstGeom>
          <a:noFill/>
        </p:spPr>
        <p:txBody>
          <a:bodyPr wrap="none" rtlCol="0">
            <a:spAutoFit/>
          </a:bodyPr>
          <a:lstStyle/>
          <a:p>
            <a:r>
              <a:rPr lang="en-AU" sz="3600" dirty="0">
                <a:solidFill>
                  <a:srgbClr val="FF0000"/>
                </a:solidFill>
              </a:rPr>
              <a:t>Discussion Questions:</a:t>
            </a:r>
          </a:p>
        </p:txBody>
      </p:sp>
      <p:sp>
        <p:nvSpPr>
          <p:cNvPr id="3" name="Metin kutusu 2">
            <a:extLst>
              <a:ext uri="{FF2B5EF4-FFF2-40B4-BE49-F238E27FC236}">
                <a16:creationId xmlns:a16="http://schemas.microsoft.com/office/drawing/2014/main" id="{18650A83-77AA-6907-5EFE-D498BA086EFA}"/>
              </a:ext>
            </a:extLst>
          </p:cNvPr>
          <p:cNvSpPr txBox="1"/>
          <p:nvPr/>
        </p:nvSpPr>
        <p:spPr>
          <a:xfrm>
            <a:off x="795866" y="1286934"/>
            <a:ext cx="10600267" cy="5021055"/>
          </a:xfrm>
          <a:prstGeom prst="rect">
            <a:avLst/>
          </a:prstGeom>
          <a:noFill/>
        </p:spPr>
        <p:txBody>
          <a:bodyPr wrap="square" rtlCol="0">
            <a:spAutoFit/>
          </a:bodyPr>
          <a:lstStyle/>
          <a:p>
            <a:pPr>
              <a:lnSpc>
                <a:spcPct val="150000"/>
              </a:lnSpc>
            </a:pPr>
            <a:r>
              <a:rPr lang="en-AU" sz="2400" dirty="0"/>
              <a:t>1. Which part of the banana needs to be transferred in order to transfer this feature? How much of it should be transferred? Should it be transferred all or part of it?</a:t>
            </a:r>
          </a:p>
          <a:p>
            <a:pPr>
              <a:lnSpc>
                <a:spcPct val="150000"/>
              </a:lnSpc>
            </a:pPr>
            <a:r>
              <a:rPr lang="en-AU" sz="2400" dirty="0"/>
              <a:t>2. Is the DNA you obtained pure? If yes, justify your explanation. If no, what other materials are present in the sample you isolated? What steps do you need to follow to further purify your sample?</a:t>
            </a:r>
          </a:p>
          <a:p>
            <a:pPr>
              <a:lnSpc>
                <a:spcPct val="150000"/>
              </a:lnSpc>
            </a:pPr>
            <a:r>
              <a:rPr lang="en-AU" sz="2400" dirty="0"/>
              <a:t>3. Did you isolate DNA from a single cell? Why?</a:t>
            </a:r>
          </a:p>
          <a:p>
            <a:pPr>
              <a:lnSpc>
                <a:spcPct val="150000"/>
              </a:lnSpc>
            </a:pPr>
            <a:r>
              <a:rPr lang="en-AU" sz="2400" dirty="0"/>
              <a:t>4. Why do you think you couldn’t isolate DNA?</a:t>
            </a:r>
          </a:p>
          <a:p>
            <a:pPr>
              <a:lnSpc>
                <a:spcPct val="150000"/>
              </a:lnSpc>
            </a:pPr>
            <a:r>
              <a:rPr lang="en-AU" sz="2400" dirty="0"/>
              <a:t>5. Is the DNA isolation process the same in all living things? Why?</a:t>
            </a:r>
          </a:p>
        </p:txBody>
      </p:sp>
    </p:spTree>
    <p:extLst>
      <p:ext uri="{BB962C8B-B14F-4D97-AF65-F5344CB8AC3E}">
        <p14:creationId xmlns:p14="http://schemas.microsoft.com/office/powerpoint/2010/main" val="2960400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B0858BDA-2258-5308-F561-11313210C2D6}"/>
              </a:ext>
            </a:extLst>
          </p:cNvPr>
          <p:cNvSpPr txBox="1"/>
          <p:nvPr/>
        </p:nvSpPr>
        <p:spPr>
          <a:xfrm>
            <a:off x="1093694" y="537883"/>
            <a:ext cx="10100073" cy="584775"/>
          </a:xfrm>
          <a:prstGeom prst="rect">
            <a:avLst/>
          </a:prstGeom>
          <a:noFill/>
        </p:spPr>
        <p:txBody>
          <a:bodyPr wrap="none" rtlCol="0">
            <a:spAutoFit/>
          </a:bodyPr>
          <a:lstStyle/>
          <a:p>
            <a:r>
              <a:rPr lang="en-AU" sz="3200" dirty="0">
                <a:solidFill>
                  <a:srgbClr val="FF0000"/>
                </a:solidFill>
              </a:rPr>
              <a:t>2. Collaboration with a colleague who is not an ABE teacher</a:t>
            </a:r>
          </a:p>
        </p:txBody>
      </p:sp>
      <p:pic>
        <p:nvPicPr>
          <p:cNvPr id="4" name="Resim 3">
            <a:extLst>
              <a:ext uri="{FF2B5EF4-FFF2-40B4-BE49-F238E27FC236}">
                <a16:creationId xmlns:a16="http://schemas.microsoft.com/office/drawing/2014/main" id="{8EB346BC-9551-48C8-FB60-C2DA4A0F9FB7}"/>
              </a:ext>
            </a:extLst>
          </p:cNvPr>
          <p:cNvPicPr>
            <a:picLocks noChangeAspect="1"/>
          </p:cNvPicPr>
          <p:nvPr/>
        </p:nvPicPr>
        <p:blipFill>
          <a:blip r:embed="rId2"/>
          <a:stretch>
            <a:fillRect/>
          </a:stretch>
        </p:blipFill>
        <p:spPr>
          <a:xfrm>
            <a:off x="8193741" y="1305360"/>
            <a:ext cx="2922494" cy="5195545"/>
          </a:xfrm>
          <a:prstGeom prst="rect">
            <a:avLst/>
          </a:prstGeom>
        </p:spPr>
      </p:pic>
      <p:pic>
        <p:nvPicPr>
          <p:cNvPr id="6" name="Resim 5">
            <a:extLst>
              <a:ext uri="{FF2B5EF4-FFF2-40B4-BE49-F238E27FC236}">
                <a16:creationId xmlns:a16="http://schemas.microsoft.com/office/drawing/2014/main" id="{E27C4E24-2E24-C175-8BF7-AA8BF8ABA41F}"/>
              </a:ext>
            </a:extLst>
          </p:cNvPr>
          <p:cNvPicPr>
            <a:picLocks noChangeAspect="1"/>
          </p:cNvPicPr>
          <p:nvPr/>
        </p:nvPicPr>
        <p:blipFill>
          <a:blip r:embed="rId3"/>
          <a:stretch>
            <a:fillRect/>
          </a:stretch>
        </p:blipFill>
        <p:spPr>
          <a:xfrm>
            <a:off x="539377" y="1305360"/>
            <a:ext cx="1433944" cy="2323352"/>
          </a:xfrm>
          <a:prstGeom prst="rect">
            <a:avLst/>
          </a:prstGeom>
        </p:spPr>
      </p:pic>
      <p:pic>
        <p:nvPicPr>
          <p:cNvPr id="8" name="Resim 7">
            <a:extLst>
              <a:ext uri="{FF2B5EF4-FFF2-40B4-BE49-F238E27FC236}">
                <a16:creationId xmlns:a16="http://schemas.microsoft.com/office/drawing/2014/main" id="{6BA73816-8378-F0F9-E87C-F1DFCA4BA3B6}"/>
              </a:ext>
            </a:extLst>
          </p:cNvPr>
          <p:cNvPicPr>
            <a:picLocks noChangeAspect="1"/>
          </p:cNvPicPr>
          <p:nvPr/>
        </p:nvPicPr>
        <p:blipFill>
          <a:blip r:embed="rId4"/>
          <a:stretch>
            <a:fillRect/>
          </a:stretch>
        </p:blipFill>
        <p:spPr>
          <a:xfrm>
            <a:off x="274153" y="3536076"/>
            <a:ext cx="1603223" cy="3051488"/>
          </a:xfrm>
          <a:prstGeom prst="rect">
            <a:avLst/>
          </a:prstGeom>
        </p:spPr>
      </p:pic>
      <p:pic>
        <p:nvPicPr>
          <p:cNvPr id="10" name="Resim 9">
            <a:extLst>
              <a:ext uri="{FF2B5EF4-FFF2-40B4-BE49-F238E27FC236}">
                <a16:creationId xmlns:a16="http://schemas.microsoft.com/office/drawing/2014/main" id="{0C5EF59B-1D6B-0C91-E69E-493B123AAEA1}"/>
              </a:ext>
            </a:extLst>
          </p:cNvPr>
          <p:cNvPicPr>
            <a:picLocks noChangeAspect="1"/>
          </p:cNvPicPr>
          <p:nvPr/>
        </p:nvPicPr>
        <p:blipFill>
          <a:blip r:embed="rId5"/>
          <a:stretch>
            <a:fillRect/>
          </a:stretch>
        </p:blipFill>
        <p:spPr>
          <a:xfrm>
            <a:off x="1535953" y="5240818"/>
            <a:ext cx="1646293" cy="1411568"/>
          </a:xfrm>
          <a:prstGeom prst="rect">
            <a:avLst/>
          </a:prstGeom>
        </p:spPr>
      </p:pic>
      <p:pic>
        <p:nvPicPr>
          <p:cNvPr id="12" name="Resim 11">
            <a:extLst>
              <a:ext uri="{FF2B5EF4-FFF2-40B4-BE49-F238E27FC236}">
                <a16:creationId xmlns:a16="http://schemas.microsoft.com/office/drawing/2014/main" id="{0D54376D-3A13-13CD-B1B5-503BD108FC3B}"/>
              </a:ext>
            </a:extLst>
          </p:cNvPr>
          <p:cNvPicPr>
            <a:picLocks noChangeAspect="1"/>
          </p:cNvPicPr>
          <p:nvPr/>
        </p:nvPicPr>
        <p:blipFill>
          <a:blip r:embed="rId6"/>
          <a:stretch>
            <a:fillRect/>
          </a:stretch>
        </p:blipFill>
        <p:spPr>
          <a:xfrm>
            <a:off x="1973321" y="1414580"/>
            <a:ext cx="1061432" cy="1028262"/>
          </a:xfrm>
          <a:prstGeom prst="rect">
            <a:avLst/>
          </a:prstGeom>
        </p:spPr>
      </p:pic>
      <p:pic>
        <p:nvPicPr>
          <p:cNvPr id="14" name="Resim 13">
            <a:extLst>
              <a:ext uri="{FF2B5EF4-FFF2-40B4-BE49-F238E27FC236}">
                <a16:creationId xmlns:a16="http://schemas.microsoft.com/office/drawing/2014/main" id="{857331A2-64AD-5198-D572-49F3E8DCABFD}"/>
              </a:ext>
            </a:extLst>
          </p:cNvPr>
          <p:cNvPicPr>
            <a:picLocks noChangeAspect="1"/>
          </p:cNvPicPr>
          <p:nvPr/>
        </p:nvPicPr>
        <p:blipFill>
          <a:blip r:embed="rId7"/>
          <a:stretch>
            <a:fillRect/>
          </a:stretch>
        </p:blipFill>
        <p:spPr>
          <a:xfrm>
            <a:off x="1771857" y="2997979"/>
            <a:ext cx="2525792" cy="1711816"/>
          </a:xfrm>
          <a:prstGeom prst="rect">
            <a:avLst/>
          </a:prstGeom>
        </p:spPr>
      </p:pic>
      <p:pic>
        <p:nvPicPr>
          <p:cNvPr id="16" name="Resim 15">
            <a:extLst>
              <a:ext uri="{FF2B5EF4-FFF2-40B4-BE49-F238E27FC236}">
                <a16:creationId xmlns:a16="http://schemas.microsoft.com/office/drawing/2014/main" id="{0E157600-D4AE-A80D-300E-C215AE027B63}"/>
              </a:ext>
            </a:extLst>
          </p:cNvPr>
          <p:cNvPicPr>
            <a:picLocks noChangeAspect="1"/>
          </p:cNvPicPr>
          <p:nvPr/>
        </p:nvPicPr>
        <p:blipFill>
          <a:blip r:embed="rId8"/>
          <a:stretch>
            <a:fillRect/>
          </a:stretch>
        </p:blipFill>
        <p:spPr>
          <a:xfrm>
            <a:off x="2944845" y="1677795"/>
            <a:ext cx="1631430" cy="1411569"/>
          </a:xfrm>
          <a:prstGeom prst="rect">
            <a:avLst/>
          </a:prstGeom>
        </p:spPr>
      </p:pic>
      <p:pic>
        <p:nvPicPr>
          <p:cNvPr id="18" name="Resim 17">
            <a:extLst>
              <a:ext uri="{FF2B5EF4-FFF2-40B4-BE49-F238E27FC236}">
                <a16:creationId xmlns:a16="http://schemas.microsoft.com/office/drawing/2014/main" id="{3EA4FEC3-BFA8-80E4-C1EA-A75FB98D3D86}"/>
              </a:ext>
            </a:extLst>
          </p:cNvPr>
          <p:cNvPicPr>
            <a:picLocks noChangeAspect="1"/>
          </p:cNvPicPr>
          <p:nvPr/>
        </p:nvPicPr>
        <p:blipFill>
          <a:blip r:embed="rId9"/>
          <a:stretch>
            <a:fillRect/>
          </a:stretch>
        </p:blipFill>
        <p:spPr>
          <a:xfrm>
            <a:off x="3302347" y="4769280"/>
            <a:ext cx="1141699" cy="1262527"/>
          </a:xfrm>
          <a:prstGeom prst="rect">
            <a:avLst/>
          </a:prstGeom>
        </p:spPr>
      </p:pic>
      <p:cxnSp>
        <p:nvCxnSpPr>
          <p:cNvPr id="20" name="Düz Ok Bağlayıcısı 19">
            <a:extLst>
              <a:ext uri="{FF2B5EF4-FFF2-40B4-BE49-F238E27FC236}">
                <a16:creationId xmlns:a16="http://schemas.microsoft.com/office/drawing/2014/main" id="{7979178A-8421-689C-93AD-293A1F7DC01E}"/>
              </a:ext>
            </a:extLst>
          </p:cNvPr>
          <p:cNvCxnSpPr/>
          <p:nvPr/>
        </p:nvCxnSpPr>
        <p:spPr>
          <a:xfrm>
            <a:off x="5145741" y="3853887"/>
            <a:ext cx="188258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Metin kutusu 2">
            <a:extLst>
              <a:ext uri="{FF2B5EF4-FFF2-40B4-BE49-F238E27FC236}">
                <a16:creationId xmlns:a16="http://schemas.microsoft.com/office/drawing/2014/main" id="{16404F2C-3B5C-FB0F-96A2-54266CE3E53D}"/>
              </a:ext>
            </a:extLst>
          </p:cNvPr>
          <p:cNvSpPr txBox="1"/>
          <p:nvPr/>
        </p:nvSpPr>
        <p:spPr>
          <a:xfrm>
            <a:off x="4844401" y="3089364"/>
            <a:ext cx="3294620" cy="461665"/>
          </a:xfrm>
          <a:prstGeom prst="rect">
            <a:avLst/>
          </a:prstGeom>
          <a:noFill/>
        </p:spPr>
        <p:txBody>
          <a:bodyPr wrap="none" rtlCol="0">
            <a:spAutoFit/>
          </a:bodyPr>
          <a:lstStyle/>
          <a:p>
            <a:r>
              <a:rPr lang="en-AU" sz="2400" dirty="0">
                <a:solidFill>
                  <a:srgbClr val="FF0000"/>
                </a:solidFill>
              </a:rPr>
              <a:t>Designing a micropipette</a:t>
            </a:r>
          </a:p>
        </p:txBody>
      </p:sp>
    </p:spTree>
    <p:extLst>
      <p:ext uri="{BB962C8B-B14F-4D97-AF65-F5344CB8AC3E}">
        <p14:creationId xmlns:p14="http://schemas.microsoft.com/office/powerpoint/2010/main" val="3744489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D3E89285-4E44-7C2F-5061-9BE118F499B6}"/>
              </a:ext>
            </a:extLst>
          </p:cNvPr>
          <p:cNvSpPr txBox="1"/>
          <p:nvPr/>
        </p:nvSpPr>
        <p:spPr>
          <a:xfrm>
            <a:off x="2635624" y="573742"/>
            <a:ext cx="7003456" cy="584775"/>
          </a:xfrm>
          <a:prstGeom prst="rect">
            <a:avLst/>
          </a:prstGeom>
          <a:noFill/>
        </p:spPr>
        <p:txBody>
          <a:bodyPr wrap="none" rtlCol="0">
            <a:spAutoFit/>
          </a:bodyPr>
          <a:lstStyle/>
          <a:p>
            <a:r>
              <a:rPr lang="en-AU" sz="3200" dirty="0">
                <a:solidFill>
                  <a:srgbClr val="FF0000"/>
                </a:solidFill>
              </a:rPr>
              <a:t>3. We moved ABE to e-Twinning Platform</a:t>
            </a:r>
          </a:p>
        </p:txBody>
      </p:sp>
      <p:pic>
        <p:nvPicPr>
          <p:cNvPr id="4" name="Resim 3">
            <a:extLst>
              <a:ext uri="{FF2B5EF4-FFF2-40B4-BE49-F238E27FC236}">
                <a16:creationId xmlns:a16="http://schemas.microsoft.com/office/drawing/2014/main" id="{CC7313AD-D8F5-E322-0AF7-B35AD4FED989}"/>
              </a:ext>
            </a:extLst>
          </p:cNvPr>
          <p:cNvPicPr>
            <a:picLocks noChangeAspect="1"/>
          </p:cNvPicPr>
          <p:nvPr/>
        </p:nvPicPr>
        <p:blipFill>
          <a:blip r:embed="rId2"/>
          <a:stretch>
            <a:fillRect/>
          </a:stretch>
        </p:blipFill>
        <p:spPr>
          <a:xfrm>
            <a:off x="209177" y="1194000"/>
            <a:ext cx="5522258" cy="3106270"/>
          </a:xfrm>
          <a:prstGeom prst="rect">
            <a:avLst/>
          </a:prstGeom>
        </p:spPr>
      </p:pic>
      <p:pic>
        <p:nvPicPr>
          <p:cNvPr id="6" name="Resim 5">
            <a:extLst>
              <a:ext uri="{FF2B5EF4-FFF2-40B4-BE49-F238E27FC236}">
                <a16:creationId xmlns:a16="http://schemas.microsoft.com/office/drawing/2014/main" id="{32D7E578-8712-65CE-6A45-DF682F9F3000}"/>
              </a:ext>
            </a:extLst>
          </p:cNvPr>
          <p:cNvPicPr>
            <a:picLocks noChangeAspect="1"/>
          </p:cNvPicPr>
          <p:nvPr/>
        </p:nvPicPr>
        <p:blipFill>
          <a:blip r:embed="rId3"/>
          <a:stretch>
            <a:fillRect/>
          </a:stretch>
        </p:blipFill>
        <p:spPr>
          <a:xfrm>
            <a:off x="1162422" y="3931571"/>
            <a:ext cx="3615767" cy="2747135"/>
          </a:xfrm>
          <a:prstGeom prst="rect">
            <a:avLst/>
          </a:prstGeom>
        </p:spPr>
      </p:pic>
      <p:pic>
        <p:nvPicPr>
          <p:cNvPr id="8" name="Resim 7">
            <a:extLst>
              <a:ext uri="{FF2B5EF4-FFF2-40B4-BE49-F238E27FC236}">
                <a16:creationId xmlns:a16="http://schemas.microsoft.com/office/drawing/2014/main" id="{17C3EB47-58E6-2A6E-0939-1BCA7D579E7D}"/>
              </a:ext>
            </a:extLst>
          </p:cNvPr>
          <p:cNvPicPr>
            <a:picLocks noChangeAspect="1"/>
          </p:cNvPicPr>
          <p:nvPr/>
        </p:nvPicPr>
        <p:blipFill>
          <a:blip r:embed="rId4"/>
          <a:stretch>
            <a:fillRect/>
          </a:stretch>
        </p:blipFill>
        <p:spPr>
          <a:xfrm>
            <a:off x="6686518" y="1059892"/>
            <a:ext cx="4868140" cy="3651106"/>
          </a:xfrm>
          <a:prstGeom prst="rect">
            <a:avLst/>
          </a:prstGeom>
        </p:spPr>
      </p:pic>
      <p:sp>
        <p:nvSpPr>
          <p:cNvPr id="9" name="Metin kutusu 8">
            <a:extLst>
              <a:ext uri="{FF2B5EF4-FFF2-40B4-BE49-F238E27FC236}">
                <a16:creationId xmlns:a16="http://schemas.microsoft.com/office/drawing/2014/main" id="{1C00DFAA-9DEF-D98F-5D7E-1519B9901157}"/>
              </a:ext>
            </a:extLst>
          </p:cNvPr>
          <p:cNvSpPr txBox="1"/>
          <p:nvPr/>
        </p:nvSpPr>
        <p:spPr>
          <a:xfrm>
            <a:off x="9782329" y="4115604"/>
            <a:ext cx="1404744" cy="369332"/>
          </a:xfrm>
          <a:prstGeom prst="rect">
            <a:avLst/>
          </a:prstGeom>
          <a:noFill/>
        </p:spPr>
        <p:txBody>
          <a:bodyPr wrap="none" rtlCol="0">
            <a:spAutoFit/>
          </a:bodyPr>
          <a:lstStyle/>
          <a:p>
            <a:r>
              <a:rPr lang="tr-TR" dirty="0" err="1">
                <a:solidFill>
                  <a:srgbClr val="FF0000"/>
                </a:solidFill>
              </a:rPr>
              <a:t>Isolated</a:t>
            </a:r>
            <a:r>
              <a:rPr lang="tr-TR" dirty="0">
                <a:solidFill>
                  <a:srgbClr val="FF0000"/>
                </a:solidFill>
              </a:rPr>
              <a:t> DNA</a:t>
            </a:r>
          </a:p>
        </p:txBody>
      </p:sp>
      <p:pic>
        <p:nvPicPr>
          <p:cNvPr id="11" name="Resim 10">
            <a:extLst>
              <a:ext uri="{FF2B5EF4-FFF2-40B4-BE49-F238E27FC236}">
                <a16:creationId xmlns:a16="http://schemas.microsoft.com/office/drawing/2014/main" id="{40BFFAD8-0982-0AC6-AE09-F6B23635A9E8}"/>
              </a:ext>
            </a:extLst>
          </p:cNvPr>
          <p:cNvPicPr>
            <a:picLocks noChangeAspect="1"/>
          </p:cNvPicPr>
          <p:nvPr/>
        </p:nvPicPr>
        <p:blipFill>
          <a:blip r:embed="rId5"/>
          <a:stretch>
            <a:fillRect/>
          </a:stretch>
        </p:blipFill>
        <p:spPr>
          <a:xfrm>
            <a:off x="4966446" y="4300270"/>
            <a:ext cx="3615767" cy="2259854"/>
          </a:xfrm>
          <a:prstGeom prst="rect">
            <a:avLst/>
          </a:prstGeom>
        </p:spPr>
      </p:pic>
    </p:spTree>
    <p:extLst>
      <p:ext uri="{BB962C8B-B14F-4D97-AF65-F5344CB8AC3E}">
        <p14:creationId xmlns:p14="http://schemas.microsoft.com/office/powerpoint/2010/main" val="2863142123"/>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4DCD056099374F9240A2183AC53A7C" ma:contentTypeVersion="16" ma:contentTypeDescription="Create a new document." ma:contentTypeScope="" ma:versionID="0c7e0964aba13af92bafafabecdcf5c0">
  <xsd:schema xmlns:xsd="http://www.w3.org/2001/XMLSchema" xmlns:xs="http://www.w3.org/2001/XMLSchema" xmlns:p="http://schemas.microsoft.com/office/2006/metadata/properties" xmlns:ns2="5c0869f0-ee65-4f93-82db-0a1530e6f148" xmlns:ns3="5ed9c2b0-f032-4cf7-8ad6-b5e443140024" targetNamespace="http://schemas.microsoft.com/office/2006/metadata/properties" ma:root="true" ma:fieldsID="ab66a4ee6a2410f0aaf88010bdb23453" ns2:_="" ns3:_="">
    <xsd:import namespace="5c0869f0-ee65-4f93-82db-0a1530e6f148"/>
    <xsd:import namespace="5ed9c2b0-f032-4cf7-8ad6-b5e44314002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0869f0-ee65-4f93-82db-0a1530e6f1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1469612-62a0-4c26-bdab-2d2e22556af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ed9c2b0-f032-4cf7-8ad6-b5e44314002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ec884ff-1e60-4549-b758-53b43ef169d7}" ma:internalName="TaxCatchAll" ma:showField="CatchAllData" ma:web="5ed9c2b0-f032-4cf7-8ad6-b5e4431400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c0869f0-ee65-4f93-82db-0a1530e6f148">
      <Terms xmlns="http://schemas.microsoft.com/office/infopath/2007/PartnerControls"/>
    </lcf76f155ced4ddcb4097134ff3c332f>
    <TaxCatchAll xmlns="5ed9c2b0-f032-4cf7-8ad6-b5e443140024" xsi:nil="true"/>
  </documentManagement>
</p:properties>
</file>

<file path=customXml/itemProps1.xml><?xml version="1.0" encoding="utf-8"?>
<ds:datastoreItem xmlns:ds="http://schemas.openxmlformats.org/officeDocument/2006/customXml" ds:itemID="{9A95CF44-5E1B-4A01-99EC-42D5239AEE81}"/>
</file>

<file path=customXml/itemProps2.xml><?xml version="1.0" encoding="utf-8"?>
<ds:datastoreItem xmlns:ds="http://schemas.openxmlformats.org/officeDocument/2006/customXml" ds:itemID="{382994FC-CC21-4A29-86EF-7711BE26F39F}"/>
</file>

<file path=customXml/itemProps3.xml><?xml version="1.0" encoding="utf-8"?>
<ds:datastoreItem xmlns:ds="http://schemas.openxmlformats.org/officeDocument/2006/customXml" ds:itemID="{852E267F-A051-4616-8884-1F769BF88D24}"/>
</file>

<file path=docProps/app.xml><?xml version="1.0" encoding="utf-8"?>
<Properties xmlns="http://schemas.openxmlformats.org/officeDocument/2006/extended-properties" xmlns:vt="http://schemas.openxmlformats.org/officeDocument/2006/docPropsVTypes">
  <Template/>
  <TotalTime>133</TotalTime>
  <Words>350</Words>
  <Application>Microsoft Macintosh PowerPoint</Application>
  <PresentationFormat>Widescreen</PresentationFormat>
  <Paragraphs>29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Teması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aysegulaltun04@outlook.com</dc:creator>
  <cp:lastModifiedBy>Kamil İnal</cp:lastModifiedBy>
  <cp:revision>10</cp:revision>
  <dcterms:created xsi:type="dcterms:W3CDTF">2023-03-27T15:45:07Z</dcterms:created>
  <dcterms:modified xsi:type="dcterms:W3CDTF">2023-03-28T12:51:55Z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0x010100844DCD056099374F9240A2183AC53A7C</vt:lpwstr>
  </property>
</Properties>
</file>