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Raleway"/>
      <p:regular r:id="rId21"/>
      <p:bold r:id="rId22"/>
      <p:italic r:id="rId23"/>
      <p:boldItalic r:id="rId24"/>
    </p:embeddedFont>
    <p:embeddedFont>
      <p:font typeface="La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Lato-bold.fntdata"/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1" Type="http://schemas.openxmlformats.org/officeDocument/2006/relationships/font" Target="fonts/Raleway-regular.fntdata"/><Relationship Id="rId3" Type="http://schemas.openxmlformats.org/officeDocument/2006/relationships/presProps" Target="presProps.xml"/><Relationship Id="rId25" Type="http://schemas.openxmlformats.org/officeDocument/2006/relationships/font" Target="fonts/Lato-regular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0" Type="http://schemas.openxmlformats.org/officeDocument/2006/relationships/slide" Target="slides/slide14.xml"/><Relationship Id="rId2" Type="http://schemas.openxmlformats.org/officeDocument/2006/relationships/viewProps" Target="viewProps.xml"/><Relationship Id="rId16" Type="http://schemas.openxmlformats.org/officeDocument/2006/relationships/slide" Target="slides/slide10.xml"/><Relationship Id="rId29" Type="http://schemas.openxmlformats.org/officeDocument/2006/relationships/customXml" Target="../customXml/item1.xml"/><Relationship Id="rId24" Type="http://schemas.openxmlformats.org/officeDocument/2006/relationships/font" Target="fonts/Raleway-boldItalic.fntdata"/><Relationship Id="rId1" Type="http://schemas.openxmlformats.org/officeDocument/2006/relationships/theme" Target="theme/theme2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23" Type="http://schemas.openxmlformats.org/officeDocument/2006/relationships/font" Target="fonts/Raleway-italic.fntdata"/><Relationship Id="rId28" Type="http://schemas.openxmlformats.org/officeDocument/2006/relationships/font" Target="fonts/Lato-boldItalic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ustomXml" Target="../customXml/item3.xml"/><Relationship Id="rId22" Type="http://schemas.openxmlformats.org/officeDocument/2006/relationships/font" Target="fonts/Raleway-bold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7" Type="http://schemas.openxmlformats.org/officeDocument/2006/relationships/font" Target="fonts/Lato-italic.fntdata"/><Relationship Id="rId14" Type="http://schemas.openxmlformats.org/officeDocument/2006/relationships/slide" Target="slides/slide8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27ae06e5d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27ae06e5d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28085afaeb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28085afaeb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27b5777c9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27b5777c9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27b5777c92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27b5777c9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27b5777c9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27b5777c9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28085afaeb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28085afaeb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28085afae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28085afae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27ae06e5d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27ae06e5d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27ae06e5d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27ae06e5d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27ae06e5d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27ae06e5d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27ae06e5d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27ae06e5d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27ae06e5db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27ae06e5d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2335584099_0_4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22335584099_0_4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27b5777c9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g227b5777c9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2pPr>
            <a:lvl3pPr lvl="2" rtl="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/>
            </a:lvl3pPr>
            <a:lvl4pPr lvl="3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91" name="Google Shape;91;p14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indent="-22860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2pPr>
            <a:lvl3pPr indent="-228600" lvl="2" marL="13716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/>
            </a:lvl3pPr>
            <a:lvl4pPr indent="-228600" lvl="3" marL="18288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4pPr>
            <a:lvl5pPr indent="-228600" lvl="4" marL="22860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5pPr>
            <a:lvl6pPr indent="-2286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indent="-2286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indent="-2286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indent="-2286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07" name="Google Shape;107;p17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630238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630239" y="1260872"/>
            <a:ext cx="3868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1pPr>
            <a:lvl2pPr indent="-22860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2pPr>
            <a:lvl3pPr indent="-228600" lvl="2" marL="13716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sz="1350"/>
            </a:lvl3pPr>
            <a:lvl4pPr indent="-228600" lvl="3" marL="18288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4pPr>
            <a:lvl5pPr indent="-228600" lvl="4" marL="22860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20" name="Google Shape;120;p19"/>
          <p:cNvSpPr txBox="1"/>
          <p:nvPr>
            <p:ph idx="2" type="body"/>
          </p:nvPr>
        </p:nvSpPr>
        <p:spPr>
          <a:xfrm>
            <a:off x="630239" y="1878806"/>
            <a:ext cx="38688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3" type="body"/>
          </p:nvPr>
        </p:nvSpPr>
        <p:spPr>
          <a:xfrm>
            <a:off x="4629150" y="1260872"/>
            <a:ext cx="38877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1pPr>
            <a:lvl2pPr indent="-228600" lvl="1" marL="914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2pPr>
            <a:lvl3pPr indent="-228600" lvl="2" marL="13716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sz="1350"/>
            </a:lvl3pPr>
            <a:lvl4pPr indent="-228600" lvl="3" marL="18288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4pPr>
            <a:lvl5pPr indent="-228600" lvl="4" marL="22860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22" name="Google Shape;122;p19"/>
          <p:cNvSpPr txBox="1"/>
          <p:nvPr>
            <p:ph idx="4" type="body"/>
          </p:nvPr>
        </p:nvSpPr>
        <p:spPr>
          <a:xfrm>
            <a:off x="4629150" y="1878806"/>
            <a:ext cx="38877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9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0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1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630239" y="342900"/>
            <a:ext cx="29496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1" type="body"/>
          </p:nvPr>
        </p:nvSpPr>
        <p:spPr>
          <a:xfrm>
            <a:off x="3887788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61950" lvl="1" marL="91440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23850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/>
            </a:lvl4pPr>
            <a:lvl5pPr indent="-323850" lvl="4" marL="22860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38" name="Google Shape;138;p22"/>
          <p:cNvSpPr txBox="1"/>
          <p:nvPr>
            <p:ph idx="2" type="body"/>
          </p:nvPr>
        </p:nvSpPr>
        <p:spPr>
          <a:xfrm>
            <a:off x="630239" y="1543050"/>
            <a:ext cx="29496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indent="-228600" lvl="1" marL="91440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/>
            </a:lvl2pPr>
            <a:lvl3pPr indent="-228600" lvl="2" marL="1371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3pPr>
            <a:lvl4pPr indent="-228600" lvl="3" marL="1828800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4pPr>
            <a:lvl5pPr indent="-228600" lvl="4" marL="2286000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5pPr>
            <a:lvl6pPr indent="-2286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39" name="Google Shape;139;p22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2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630239" y="342900"/>
            <a:ext cx="29496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3"/>
          <p:cNvSpPr/>
          <p:nvPr>
            <p:ph idx="2" type="pic"/>
          </p:nvPr>
        </p:nvSpPr>
        <p:spPr>
          <a:xfrm>
            <a:off x="3887788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23"/>
          <p:cNvSpPr txBox="1"/>
          <p:nvPr>
            <p:ph idx="1" type="body"/>
          </p:nvPr>
        </p:nvSpPr>
        <p:spPr>
          <a:xfrm>
            <a:off x="630239" y="1543050"/>
            <a:ext cx="29496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indent="-228600" lvl="1" marL="91440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/>
            </a:lvl2pPr>
            <a:lvl3pPr indent="-228600" lvl="2" marL="1371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3pPr>
            <a:lvl4pPr indent="-228600" lvl="3" marL="1828800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4pPr>
            <a:lvl5pPr indent="-228600" lvl="4" marL="2286000" rtl="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5pPr>
            <a:lvl6pPr indent="-2286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46" name="Google Shape;146;p23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 rot="5400000">
            <a:off x="2874750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24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5"/>
          <p:cNvSpPr txBox="1"/>
          <p:nvPr>
            <p:ph idx="1" type="body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25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5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5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type="ctrTitle"/>
          </p:nvPr>
        </p:nvSpPr>
        <p:spPr>
          <a:xfrm>
            <a:off x="1229875" y="-81700"/>
            <a:ext cx="6858000" cy="1317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300">
                <a:solidFill>
                  <a:srgbClr val="0070C0"/>
                </a:solidFill>
              </a:rPr>
              <a:t>                  ABE Teacher Roundtable</a:t>
            </a:r>
            <a:endParaRPr b="1" sz="2300">
              <a:solidFill>
                <a:srgbClr val="0070C0"/>
              </a:solidFill>
            </a:endParaRPr>
          </a:p>
        </p:txBody>
      </p:sp>
      <p:pic>
        <p:nvPicPr>
          <p:cNvPr id="166" name="Google Shape;166;p26"/>
          <p:cNvPicPr preferRelativeResize="0"/>
          <p:nvPr/>
        </p:nvPicPr>
        <p:blipFill rotWithShape="1">
          <a:blip r:embed="rId3">
            <a:alphaModFix/>
          </a:blip>
          <a:srcRect b="11350" l="23337" r="60243" t="42771"/>
          <a:stretch/>
        </p:blipFill>
        <p:spPr>
          <a:xfrm>
            <a:off x="2032375" y="1333191"/>
            <a:ext cx="1329460" cy="273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1833" y="1333175"/>
            <a:ext cx="1969379" cy="2738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6"/>
          <p:cNvPicPr preferRelativeResize="0"/>
          <p:nvPr/>
        </p:nvPicPr>
        <p:blipFill rotWithShape="1">
          <a:blip r:embed="rId3">
            <a:alphaModFix/>
          </a:blip>
          <a:srcRect b="11350" l="3734" r="76546" t="42771"/>
          <a:stretch/>
        </p:blipFill>
        <p:spPr>
          <a:xfrm>
            <a:off x="5331218" y="1333175"/>
            <a:ext cx="1596584" cy="2738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950" y="1848137"/>
            <a:ext cx="2198800" cy="178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 txBox="1"/>
          <p:nvPr/>
        </p:nvSpPr>
        <p:spPr>
          <a:xfrm>
            <a:off x="1837000" y="1378650"/>
            <a:ext cx="1341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What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we care about</a:t>
            </a:r>
            <a:endParaRPr/>
          </a:p>
        </p:txBody>
      </p:sp>
      <p:sp>
        <p:nvSpPr>
          <p:cNvPr id="226" name="Google Shape;226;p35"/>
          <p:cNvSpPr txBox="1"/>
          <p:nvPr/>
        </p:nvSpPr>
        <p:spPr>
          <a:xfrm>
            <a:off x="1611800" y="3451775"/>
            <a:ext cx="2660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What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">
                <a:solidFill>
                  <a:schemeClr val="dk1"/>
                </a:solidFill>
              </a:rPr>
              <a:t>we have learned</a:t>
            </a:r>
            <a:endParaRPr/>
          </a:p>
        </p:txBody>
      </p:sp>
      <p:sp>
        <p:nvSpPr>
          <p:cNvPr id="227" name="Google Shape;227;p35"/>
          <p:cNvSpPr txBox="1"/>
          <p:nvPr/>
        </p:nvSpPr>
        <p:spPr>
          <a:xfrm>
            <a:off x="125575" y="2482800"/>
            <a:ext cx="1189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How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we function </a:t>
            </a:r>
            <a:endParaRPr/>
          </a:p>
        </p:txBody>
      </p:sp>
      <p:sp>
        <p:nvSpPr>
          <p:cNvPr id="228" name="Google Shape;228;p35"/>
          <p:cNvSpPr txBox="1"/>
          <p:nvPr/>
        </p:nvSpPr>
        <p:spPr>
          <a:xfrm>
            <a:off x="3576250" y="1401900"/>
            <a:ext cx="40446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/>
              <a:t>Community of Practice (Jean Lave and Etienne Wenger):</a:t>
            </a:r>
            <a:r>
              <a:rPr lang="tr"/>
              <a:t> </a:t>
            </a:r>
            <a:r>
              <a:rPr lang="tr">
                <a:solidFill>
                  <a:schemeClr val="dk1"/>
                </a:solidFill>
              </a:rPr>
              <a:t>groups of people who </a:t>
            </a:r>
            <a:r>
              <a:rPr lang="tr">
                <a:solidFill>
                  <a:srgbClr val="0070C0"/>
                </a:solidFill>
              </a:rPr>
              <a:t>share a concern or a passion </a:t>
            </a:r>
            <a:r>
              <a:rPr lang="tr">
                <a:solidFill>
                  <a:schemeClr val="dk1"/>
                </a:solidFill>
              </a:rPr>
              <a:t>for something they do </a:t>
            </a:r>
            <a:r>
              <a:rPr lang="tr"/>
              <a:t>and </a:t>
            </a:r>
            <a:r>
              <a:rPr lang="tr">
                <a:solidFill>
                  <a:srgbClr val="FF0000"/>
                </a:solidFill>
              </a:rPr>
              <a:t>learn how to do it better</a:t>
            </a:r>
            <a:r>
              <a:rPr lang="tr"/>
              <a:t> </a:t>
            </a:r>
            <a:r>
              <a:rPr lang="tr">
                <a:solidFill>
                  <a:srgbClr val="6AA84F"/>
                </a:solidFill>
              </a:rPr>
              <a:t>as they interact regularly. </a:t>
            </a:r>
            <a:r>
              <a:rPr lang="tr">
                <a:solidFill>
                  <a:schemeClr val="dk1"/>
                </a:solidFill>
              </a:rPr>
              <a:t>All of these legs change over time. The trick is not to have all three changing at the same time.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tr">
                <a:solidFill>
                  <a:schemeClr val="dk1"/>
                </a:solidFill>
              </a:rPr>
              <a:t>Developing a community of practice</a:t>
            </a:r>
            <a:endParaRPr>
              <a:solidFill>
                <a:schemeClr val="dk1"/>
              </a:solidFill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tr">
                <a:solidFill>
                  <a:schemeClr val="dk1"/>
                </a:solidFill>
              </a:rPr>
              <a:t>Nurturing the community of practice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9" name="Google Shape;229;p35"/>
          <p:cNvSpPr txBox="1"/>
          <p:nvPr/>
        </p:nvSpPr>
        <p:spPr>
          <a:xfrm>
            <a:off x="2866400" y="821200"/>
            <a:ext cx="36039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300">
                <a:solidFill>
                  <a:srgbClr val="0070C0"/>
                </a:solidFill>
              </a:rPr>
              <a:t>Challenges and Advices</a:t>
            </a:r>
            <a:endParaRPr sz="4500">
              <a:solidFill>
                <a:schemeClr val="dk1"/>
              </a:solidFill>
            </a:endParaRPr>
          </a:p>
        </p:txBody>
      </p:sp>
      <p:pic>
        <p:nvPicPr>
          <p:cNvPr id="230" name="Google Shape;23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4500" y="2649250"/>
            <a:ext cx="1689499" cy="98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 txBox="1"/>
          <p:nvPr/>
        </p:nvSpPr>
        <p:spPr>
          <a:xfrm>
            <a:off x="443775" y="1831725"/>
            <a:ext cx="7014900" cy="23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tr">
                <a:solidFill>
                  <a:schemeClr val="dk1"/>
                </a:solidFill>
              </a:rPr>
              <a:t>F</a:t>
            </a:r>
            <a:r>
              <a:rPr lang="tr">
                <a:solidFill>
                  <a:schemeClr val="dk1"/>
                </a:solidFill>
              </a:rPr>
              <a:t>inding </a:t>
            </a:r>
            <a:r>
              <a:rPr b="1" lang="tr">
                <a:solidFill>
                  <a:schemeClr val="dk1"/>
                </a:solidFill>
              </a:rPr>
              <a:t>a common purpose</a:t>
            </a:r>
            <a:r>
              <a:rPr lang="tr">
                <a:solidFill>
                  <a:schemeClr val="dk1"/>
                </a:solidFill>
              </a:rPr>
              <a:t>, </a:t>
            </a:r>
            <a:r>
              <a:rPr b="1" lang="tr">
                <a:solidFill>
                  <a:schemeClr val="dk1"/>
                </a:solidFill>
              </a:rPr>
              <a:t>concern, or passion</a:t>
            </a:r>
            <a:r>
              <a:rPr lang="tr">
                <a:solidFill>
                  <a:schemeClr val="dk1"/>
                </a:solidFill>
              </a:rPr>
              <a:t> to work together (different types of community of practice based upon the common purpose)</a:t>
            </a:r>
            <a:endParaRPr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b="1" lang="tr">
                <a:solidFill>
                  <a:srgbClr val="333333"/>
                </a:solidFill>
                <a:highlight>
                  <a:srgbClr val="FFFFFF"/>
                </a:highlight>
              </a:rPr>
              <a:t>Helping Communities: </a:t>
            </a:r>
            <a:r>
              <a:rPr lang="tr">
                <a:solidFill>
                  <a:srgbClr val="333333"/>
                </a:solidFill>
                <a:highlight>
                  <a:srgbClr val="FFFFFF"/>
                </a:highlight>
              </a:rPr>
              <a:t>help each other with everyday work needs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○"/>
            </a:pPr>
            <a:r>
              <a:rPr b="1" lang="tr">
                <a:solidFill>
                  <a:srgbClr val="333333"/>
                </a:solidFill>
                <a:highlight>
                  <a:srgbClr val="FFFFFF"/>
                </a:highlight>
              </a:rPr>
              <a:t>Best Practice Communities: </a:t>
            </a:r>
            <a:r>
              <a:rPr lang="tr">
                <a:solidFill>
                  <a:srgbClr val="333333"/>
                </a:solidFill>
                <a:highlight>
                  <a:srgbClr val="FFFFFF"/>
                </a:highlight>
              </a:rPr>
              <a:t>develop and disseminate best practices, guidelines, and strategies for their members’ use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○"/>
            </a:pPr>
            <a:r>
              <a:rPr b="1" lang="tr">
                <a:solidFill>
                  <a:srgbClr val="333333"/>
                </a:solidFill>
                <a:highlight>
                  <a:srgbClr val="FFFFFF"/>
                </a:highlight>
              </a:rPr>
              <a:t>Knowledge Stewarding Communities:</a:t>
            </a:r>
            <a:r>
              <a:rPr b="1" lang="tr" sz="1200">
                <a:solidFill>
                  <a:srgbClr val="333333"/>
                </a:solidFill>
              </a:rPr>
              <a:t> </a:t>
            </a:r>
            <a:r>
              <a:rPr lang="tr">
                <a:solidFill>
                  <a:srgbClr val="333333"/>
                </a:solidFill>
                <a:highlight>
                  <a:srgbClr val="FFFFFF"/>
                </a:highlight>
              </a:rPr>
              <a:t>organize, manage, and steward a body of knowledge from which community members can draw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○"/>
            </a:pPr>
            <a:r>
              <a:rPr b="1" lang="tr">
                <a:solidFill>
                  <a:srgbClr val="333333"/>
                </a:solidFill>
                <a:highlight>
                  <a:srgbClr val="FFFFFF"/>
                </a:highlight>
              </a:rPr>
              <a:t>Innovation Communities:</a:t>
            </a:r>
            <a:r>
              <a:rPr b="1" lang="tr" sz="1200">
                <a:solidFill>
                  <a:srgbClr val="333333"/>
                </a:solidFill>
              </a:rPr>
              <a:t> </a:t>
            </a:r>
            <a:r>
              <a:rPr lang="tr">
                <a:solidFill>
                  <a:srgbClr val="333333"/>
                </a:solidFill>
                <a:highlight>
                  <a:srgbClr val="FFFFFF"/>
                </a:highlight>
              </a:rPr>
              <a:t>create breakthrough ideas, new knowledge, and new practices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236" name="Google Shape;236;p36"/>
          <p:cNvSpPr txBox="1"/>
          <p:nvPr/>
        </p:nvSpPr>
        <p:spPr>
          <a:xfrm>
            <a:off x="1945700" y="677075"/>
            <a:ext cx="5377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300">
                <a:solidFill>
                  <a:srgbClr val="0070C0"/>
                </a:solidFill>
              </a:rPr>
              <a:t>Challenges and Advices:</a:t>
            </a:r>
            <a:endParaRPr b="1" sz="2300">
              <a:solidFill>
                <a:srgbClr val="0070C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300">
                <a:solidFill>
                  <a:srgbClr val="0070C0"/>
                </a:solidFill>
              </a:rPr>
              <a:t>Developing a Community of Practice</a:t>
            </a:r>
            <a:endParaRPr b="1" sz="2300">
              <a:solidFill>
                <a:srgbClr val="0070C0"/>
              </a:solidFill>
            </a:endParaRPr>
          </a:p>
        </p:txBody>
      </p:sp>
      <p:pic>
        <p:nvPicPr>
          <p:cNvPr id="237" name="Google Shape;237;p36"/>
          <p:cNvPicPr preferRelativeResize="0"/>
          <p:nvPr/>
        </p:nvPicPr>
        <p:blipFill rotWithShape="1">
          <a:blip r:embed="rId3">
            <a:alphaModFix/>
          </a:blip>
          <a:srcRect b="0" l="16588" r="4190" t="0"/>
          <a:stretch/>
        </p:blipFill>
        <p:spPr>
          <a:xfrm>
            <a:off x="7458675" y="2665875"/>
            <a:ext cx="1685325" cy="16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6"/>
          <p:cNvSpPr txBox="1"/>
          <p:nvPr/>
        </p:nvSpPr>
        <p:spPr>
          <a:xfrm>
            <a:off x="7702800" y="4779350"/>
            <a:ext cx="144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elif@ka.org.tr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 txBox="1"/>
          <p:nvPr/>
        </p:nvSpPr>
        <p:spPr>
          <a:xfrm>
            <a:off x="1009025" y="1621450"/>
            <a:ext cx="6674700" cy="21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tr">
                <a:solidFill>
                  <a:schemeClr val="dk1"/>
                </a:solidFill>
              </a:rPr>
              <a:t>Determination of the</a:t>
            </a:r>
            <a:r>
              <a:rPr b="1" lang="tr">
                <a:solidFill>
                  <a:schemeClr val="dk1"/>
                </a:solidFill>
              </a:rPr>
              <a:t> community rules</a:t>
            </a:r>
            <a:endParaRPr b="1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tr">
                <a:solidFill>
                  <a:schemeClr val="dk1"/>
                </a:solidFill>
              </a:rPr>
              <a:t>Selection of internal leaders for different purposes (a leader to organize the meetings, a leader to collect and organize the information, a leader to connect the community with other communities, a leader to look “out of the box”, a leader to maintain positive interpersonal relationships, etc.)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tr">
                <a:solidFill>
                  <a:schemeClr val="dk1"/>
                </a:solidFill>
              </a:rPr>
              <a:t>Identification of a regular but flexible meeting times 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tr">
                <a:solidFill>
                  <a:schemeClr val="dk1"/>
                </a:solidFill>
              </a:rPr>
              <a:t>Selection process of new group members  </a:t>
            </a:r>
            <a:endParaRPr sz="1700"/>
          </a:p>
        </p:txBody>
      </p:sp>
      <p:sp>
        <p:nvSpPr>
          <p:cNvPr id="244" name="Google Shape;244;p37"/>
          <p:cNvSpPr txBox="1"/>
          <p:nvPr/>
        </p:nvSpPr>
        <p:spPr>
          <a:xfrm>
            <a:off x="1945700" y="677075"/>
            <a:ext cx="5377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300">
                <a:solidFill>
                  <a:srgbClr val="0070C0"/>
                </a:solidFill>
              </a:rPr>
              <a:t>Challenges and Advices:</a:t>
            </a:r>
            <a:endParaRPr b="1" sz="2300">
              <a:solidFill>
                <a:srgbClr val="0070C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300">
                <a:solidFill>
                  <a:srgbClr val="0070C0"/>
                </a:solidFill>
              </a:rPr>
              <a:t>Developing a Community of Practice</a:t>
            </a:r>
            <a:endParaRPr b="1" sz="230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8"/>
          <p:cNvSpPr txBox="1"/>
          <p:nvPr/>
        </p:nvSpPr>
        <p:spPr>
          <a:xfrm>
            <a:off x="1945700" y="677075"/>
            <a:ext cx="5377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300">
                <a:solidFill>
                  <a:srgbClr val="0070C0"/>
                </a:solidFill>
              </a:rPr>
              <a:t>Challenges and Advices:</a:t>
            </a:r>
            <a:endParaRPr b="1" sz="2300">
              <a:solidFill>
                <a:srgbClr val="0070C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300">
                <a:solidFill>
                  <a:srgbClr val="0070C0"/>
                </a:solidFill>
              </a:rPr>
              <a:t>Nurturing a Community of Practice</a:t>
            </a:r>
            <a:endParaRPr b="1" sz="2300">
              <a:solidFill>
                <a:srgbClr val="0070C0"/>
              </a:solidFill>
            </a:endParaRPr>
          </a:p>
        </p:txBody>
      </p:sp>
      <p:sp>
        <p:nvSpPr>
          <p:cNvPr id="250" name="Google Shape;250;p38"/>
          <p:cNvSpPr txBox="1"/>
          <p:nvPr/>
        </p:nvSpPr>
        <p:spPr>
          <a:xfrm>
            <a:off x="1009025" y="1621450"/>
            <a:ext cx="6674700" cy="21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tr">
                <a:solidFill>
                  <a:schemeClr val="dk1"/>
                </a:solidFill>
              </a:rPr>
              <a:t>Recognizing the work done by each member of the community through </a:t>
            </a:r>
            <a:r>
              <a:rPr lang="tr">
                <a:solidFill>
                  <a:schemeClr val="dk1"/>
                </a:solidFill>
                <a:highlight>
                  <a:schemeClr val="lt1"/>
                </a:highlight>
              </a:rPr>
              <a:t>intrinsically self-sustaining reward systems </a:t>
            </a:r>
            <a:r>
              <a:rPr lang="tr">
                <a:solidFill>
                  <a:schemeClr val="dk1"/>
                </a:solidFill>
              </a:rPr>
              <a:t>(creating opportunities to talk about how their participation contributes to the community, </a:t>
            </a:r>
            <a:r>
              <a:rPr lang="tr">
                <a:solidFill>
                  <a:schemeClr val="dk1"/>
                </a:solidFill>
                <a:highlight>
                  <a:srgbClr val="FFFFFF"/>
                </a:highlight>
              </a:rPr>
              <a:t>creating an environment in which the value they bring is acknowledged</a:t>
            </a:r>
            <a:r>
              <a:rPr lang="tr">
                <a:solidFill>
                  <a:schemeClr val="dk1"/>
                </a:solidFill>
              </a:rPr>
              <a:t>)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tr">
                <a:solidFill>
                  <a:schemeClr val="dk1"/>
                </a:solidFill>
              </a:rPr>
              <a:t>Connecting to the real practices, leverage the potential that already exists</a:t>
            </a:r>
            <a:endParaRPr sz="18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tr">
                <a:solidFill>
                  <a:schemeClr val="dk1"/>
                </a:solidFill>
              </a:rPr>
              <a:t>Providing support through </a:t>
            </a:r>
            <a:r>
              <a:rPr lang="tr">
                <a:solidFill>
                  <a:schemeClr val="dk1"/>
                </a:solidFill>
                <a:highlight>
                  <a:srgbClr val="FFFFFF"/>
                </a:highlight>
              </a:rPr>
              <a:t>encouraging them to move forward and remain focused on the common purpose as well as to identify and eliminate barriers to participation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9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Thank you!</a:t>
            </a:r>
            <a:endParaRPr/>
          </a:p>
        </p:txBody>
      </p:sp>
      <p:sp>
        <p:nvSpPr>
          <p:cNvPr id="256" name="Google Shape;256;p39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7" name="Google Shape;257;p39"/>
          <p:cNvPicPr preferRelativeResize="0"/>
          <p:nvPr/>
        </p:nvPicPr>
        <p:blipFill rotWithShape="1">
          <a:blip r:embed="rId3">
            <a:alphaModFix/>
          </a:blip>
          <a:srcRect b="0" l="0" r="0" t="9942"/>
          <a:stretch/>
        </p:blipFill>
        <p:spPr>
          <a:xfrm>
            <a:off x="0" y="1"/>
            <a:ext cx="9143999" cy="407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7"/>
          <p:cNvPicPr preferRelativeResize="0"/>
          <p:nvPr/>
        </p:nvPicPr>
        <p:blipFill rotWithShape="1">
          <a:blip r:embed="rId3">
            <a:alphaModFix/>
          </a:blip>
          <a:srcRect b="0" l="0" r="0" t="13733"/>
          <a:stretch/>
        </p:blipFill>
        <p:spPr>
          <a:xfrm>
            <a:off x="2065650" y="1130350"/>
            <a:ext cx="5185700" cy="298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/>
          <p:nvPr>
            <p:ph type="ctrTitle"/>
          </p:nvPr>
        </p:nvSpPr>
        <p:spPr>
          <a:xfrm>
            <a:off x="2116825" y="837775"/>
            <a:ext cx="5008500" cy="82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300">
                <a:solidFill>
                  <a:srgbClr val="0070C0"/>
                </a:solidFill>
              </a:rPr>
              <a:t>Why &amp; When do teachers needs to </a:t>
            </a:r>
            <a:r>
              <a:rPr b="1" lang="tr" sz="2300">
                <a:solidFill>
                  <a:srgbClr val="0070C0"/>
                </a:solidFill>
              </a:rPr>
              <a:t>collaborate with each other?</a:t>
            </a:r>
            <a:endParaRPr/>
          </a:p>
        </p:txBody>
      </p:sp>
      <p:sp>
        <p:nvSpPr>
          <p:cNvPr id="179" name="Google Shape;179;p28"/>
          <p:cNvSpPr txBox="1"/>
          <p:nvPr>
            <p:ph idx="1" type="subTitle"/>
          </p:nvPr>
        </p:nvSpPr>
        <p:spPr>
          <a:xfrm>
            <a:off x="1052925" y="1840578"/>
            <a:ext cx="6858000" cy="124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tr"/>
              <a:t>Sharing their good practices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tr"/>
              <a:t>Coping with their difficulties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tr"/>
              <a:t>Sharing their responsibilities to </a:t>
            </a:r>
            <a:r>
              <a:rPr lang="tr"/>
              <a:t>Improve their classroom practices</a:t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9100" y="1926225"/>
            <a:ext cx="6588376" cy="167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9"/>
          <p:cNvSpPr txBox="1"/>
          <p:nvPr/>
        </p:nvSpPr>
        <p:spPr>
          <a:xfrm>
            <a:off x="1864950" y="785625"/>
            <a:ext cx="5414100" cy="11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300">
                <a:solidFill>
                  <a:srgbClr val="0070C0"/>
                </a:solidFill>
              </a:rPr>
              <a:t>Teacher Change Model and </a:t>
            </a:r>
            <a:endParaRPr b="1" sz="2300">
              <a:solidFill>
                <a:srgbClr val="0070C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300">
                <a:solidFill>
                  <a:srgbClr val="0070C0"/>
                </a:solidFill>
              </a:rPr>
              <a:t>Teacher </a:t>
            </a:r>
            <a:r>
              <a:rPr b="1" lang="tr" sz="2300">
                <a:solidFill>
                  <a:srgbClr val="0070C0"/>
                </a:solidFill>
              </a:rPr>
              <a:t>Collaboration</a:t>
            </a:r>
            <a:endParaRPr b="1" sz="2300">
              <a:solidFill>
                <a:srgbClr val="0070C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0070C0"/>
              </a:solidFill>
            </a:endParaRPr>
          </a:p>
        </p:txBody>
      </p:sp>
      <p:sp>
        <p:nvSpPr>
          <p:cNvPr id="186" name="Google Shape;186;p29"/>
          <p:cNvSpPr txBox="1"/>
          <p:nvPr/>
        </p:nvSpPr>
        <p:spPr>
          <a:xfrm>
            <a:off x="7702800" y="4779350"/>
            <a:ext cx="144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Guskey (2002)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/>
          <p:nvPr>
            <p:ph idx="1" type="subTitle"/>
          </p:nvPr>
        </p:nvSpPr>
        <p:spPr>
          <a:xfrm>
            <a:off x="1396825" y="918372"/>
            <a:ext cx="6440400" cy="40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300">
                <a:solidFill>
                  <a:srgbClr val="0070C0"/>
                </a:solidFill>
              </a:rPr>
              <a:t>Benefits of Teacher Collaboration</a:t>
            </a:r>
            <a:endParaRPr b="1" sz="2300">
              <a:solidFill>
                <a:srgbClr val="0070C0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0"/>
          <p:cNvSpPr/>
          <p:nvPr/>
        </p:nvSpPr>
        <p:spPr>
          <a:xfrm>
            <a:off x="3357625" y="2040050"/>
            <a:ext cx="2015100" cy="1462200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DFE9FB"/>
              </a:gs>
              <a:gs pos="30000">
                <a:srgbClr val="A7C2F1"/>
              </a:gs>
              <a:gs pos="66000">
                <a:srgbClr val="93C47D"/>
              </a:gs>
              <a:gs pos="100000">
                <a:srgbClr val="C27BA0"/>
              </a:gs>
              <a:gs pos="100000">
                <a:srgbClr val="6E9BE7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0"/>
          <p:cNvSpPr txBox="1"/>
          <p:nvPr/>
        </p:nvSpPr>
        <p:spPr>
          <a:xfrm>
            <a:off x="3495075" y="1711050"/>
            <a:ext cx="2181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sz="1500"/>
              <a:t>Professional Growth</a:t>
            </a:r>
            <a:endParaRPr sz="1500"/>
          </a:p>
        </p:txBody>
      </p:sp>
      <p:sp>
        <p:nvSpPr>
          <p:cNvPr id="194" name="Google Shape;194;p30"/>
          <p:cNvSpPr txBox="1"/>
          <p:nvPr/>
        </p:nvSpPr>
        <p:spPr>
          <a:xfrm>
            <a:off x="387350" y="3324625"/>
            <a:ext cx="2970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" sz="1500"/>
              <a:t>Improved Student Outcomes</a:t>
            </a:r>
            <a:endParaRPr sz="1500"/>
          </a:p>
        </p:txBody>
      </p:sp>
      <p:sp>
        <p:nvSpPr>
          <p:cNvPr id="195" name="Google Shape;195;p30"/>
          <p:cNvSpPr txBox="1"/>
          <p:nvPr/>
        </p:nvSpPr>
        <p:spPr>
          <a:xfrm>
            <a:off x="5372725" y="3324625"/>
            <a:ext cx="2797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" sz="1500"/>
              <a:t>Improved Teacher Practice</a:t>
            </a:r>
            <a:endParaRPr sz="1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/>
          <p:nvPr>
            <p:ph type="ctrTitle"/>
          </p:nvPr>
        </p:nvSpPr>
        <p:spPr>
          <a:xfrm>
            <a:off x="1143000" y="576525"/>
            <a:ext cx="6695100" cy="73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tr" sz="2300">
                <a:solidFill>
                  <a:srgbClr val="0070C0"/>
                </a:solidFill>
              </a:rPr>
              <a:t>Peer Collaboration: </a:t>
            </a:r>
            <a:endParaRPr b="1" sz="2300">
              <a:solidFill>
                <a:srgbClr val="0070C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tr" sz="2300">
                <a:solidFill>
                  <a:srgbClr val="0070C0"/>
                </a:solidFill>
              </a:rPr>
              <a:t>Professional Growth</a:t>
            </a:r>
            <a:endParaRPr/>
          </a:p>
        </p:txBody>
      </p:sp>
      <p:sp>
        <p:nvSpPr>
          <p:cNvPr id="201" name="Google Shape;201;p31"/>
          <p:cNvSpPr txBox="1"/>
          <p:nvPr>
            <p:ph idx="1" type="subTitle"/>
          </p:nvPr>
        </p:nvSpPr>
        <p:spPr>
          <a:xfrm>
            <a:off x="1143000" y="1431523"/>
            <a:ext cx="6858000" cy="200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tr"/>
              <a:t>It provides emotional support.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tr"/>
              <a:t>It allows teachers to feel a sense of belonging.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tr"/>
              <a:t>It increases teacher efficacy.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tr"/>
              <a:t>It allows teachers to </a:t>
            </a:r>
            <a:r>
              <a:rPr lang="tr"/>
              <a:t>play to their strengths and learn from one another.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>
            <p:ph type="ctrTitle"/>
          </p:nvPr>
        </p:nvSpPr>
        <p:spPr>
          <a:xfrm>
            <a:off x="1143000" y="841774"/>
            <a:ext cx="6695100" cy="1179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300">
                <a:solidFill>
                  <a:srgbClr val="0070C0"/>
                </a:solidFill>
              </a:rPr>
              <a:t>Peer Collaboration: </a:t>
            </a:r>
            <a:endParaRPr b="1" sz="2300">
              <a:solidFill>
                <a:srgbClr val="0070C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300">
                <a:solidFill>
                  <a:srgbClr val="0070C0"/>
                </a:solidFill>
              </a:rPr>
              <a:t>Improved Teacher Practice</a:t>
            </a:r>
            <a:endParaRPr b="1" sz="2300">
              <a:solidFill>
                <a:srgbClr val="0070C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2"/>
          <p:cNvSpPr txBox="1"/>
          <p:nvPr>
            <p:ph idx="1" type="subTitle"/>
          </p:nvPr>
        </p:nvSpPr>
        <p:spPr>
          <a:xfrm>
            <a:off x="992500" y="1094000"/>
            <a:ext cx="7086900" cy="200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spcBef>
                <a:spcPts val="360"/>
              </a:spcBef>
              <a:spcAft>
                <a:spcPts val="0"/>
              </a:spcAft>
              <a:buSzPts val="1500"/>
              <a:buChar char="●"/>
            </a:pPr>
            <a:r>
              <a:rPr b="1" lang="tr" sz="1500"/>
              <a:t>It increases pedagogical </a:t>
            </a:r>
            <a:r>
              <a:rPr b="1" lang="tr" sz="1500"/>
              <a:t>knowledge</a:t>
            </a:r>
            <a:endParaRPr b="1" sz="15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tr" sz="1200"/>
              <a:t>Implementing different q</a:t>
            </a:r>
            <a:r>
              <a:rPr lang="tr" sz="1200"/>
              <a:t>uestioning strategies 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tr" sz="1200"/>
              <a:t>Implementing different m</a:t>
            </a:r>
            <a:r>
              <a:rPr lang="tr" sz="1200"/>
              <a:t>easurement and assessment strategies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tr" sz="1200"/>
              <a:t>Integrating different innovative teaching strategies (e.g., inquiry-based science education, argumentation, outdoor learning, STEM, </a:t>
            </a:r>
            <a:r>
              <a:rPr lang="tr" sz="1200"/>
              <a:t>design</a:t>
            </a:r>
            <a:r>
              <a:rPr lang="tr" sz="1200"/>
              <a:t> </a:t>
            </a:r>
            <a:r>
              <a:rPr lang="tr" sz="1200"/>
              <a:t>thinking</a:t>
            </a:r>
            <a:r>
              <a:rPr lang="tr" sz="1200"/>
              <a:t> activities, </a:t>
            </a:r>
            <a:r>
              <a:rPr lang="tr" sz="1200"/>
              <a:t>interdisciplinary</a:t>
            </a:r>
            <a:r>
              <a:rPr lang="tr" sz="1200"/>
              <a:t> teaching, project-based teaching, etc.)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tr" sz="1200"/>
              <a:t>Implementing classroom management strategies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tr" sz="1200"/>
              <a:t>Focusing objectives from different domains in their implementations </a:t>
            </a:r>
            <a:endParaRPr sz="12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tr" sz="1500"/>
              <a:t>It increases content knowledge</a:t>
            </a:r>
            <a:endParaRPr b="1" sz="15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tr" sz="1200"/>
              <a:t>Increased biology, chemistry, physics, biotechnology knowledge, etc. and opportunity to integrate different content knowledge</a:t>
            </a:r>
            <a:endParaRPr sz="12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tr" sz="1500"/>
              <a:t>It increases technological knowledge</a:t>
            </a:r>
            <a:endParaRPr b="1" sz="15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tr" sz="1200"/>
              <a:t>Using different Web 2.0 teaching tools (Padlet, Mentimeter, Kahoot!, Canva, etc.)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tr" sz="1200"/>
              <a:t>Integration of online learning platforms (LabXchange, Khan Academy, etc.) </a:t>
            </a:r>
            <a:endParaRPr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/>
          <p:nvPr/>
        </p:nvSpPr>
        <p:spPr>
          <a:xfrm>
            <a:off x="2143875" y="585825"/>
            <a:ext cx="5053500" cy="8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300">
                <a:solidFill>
                  <a:srgbClr val="0070C0"/>
                </a:solidFill>
              </a:rPr>
              <a:t>Peer Collaboration: </a:t>
            </a:r>
            <a:endParaRPr b="1" sz="2300">
              <a:solidFill>
                <a:srgbClr val="0070C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300">
                <a:solidFill>
                  <a:srgbClr val="0070C0"/>
                </a:solidFill>
              </a:rPr>
              <a:t>Student Outcomes</a:t>
            </a:r>
            <a:endParaRPr sz="4500">
              <a:solidFill>
                <a:schemeClr val="dk1"/>
              </a:solidFill>
            </a:endParaRPr>
          </a:p>
        </p:txBody>
      </p:sp>
      <p:sp>
        <p:nvSpPr>
          <p:cNvPr id="213" name="Google Shape;213;p33"/>
          <p:cNvSpPr txBox="1"/>
          <p:nvPr>
            <p:ph idx="1" type="subTitle"/>
          </p:nvPr>
        </p:nvSpPr>
        <p:spPr>
          <a:xfrm>
            <a:off x="1143000" y="1570500"/>
            <a:ext cx="7171200" cy="200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00"/>
              </a:spcBef>
              <a:spcAft>
                <a:spcPts val="0"/>
              </a:spcAft>
              <a:buSzPts val="1800"/>
              <a:buChar char="●"/>
            </a:pPr>
            <a:r>
              <a:rPr lang="tr"/>
              <a:t>Less</a:t>
            </a:r>
            <a:r>
              <a:rPr lang="tr"/>
              <a:t> student behavioral problems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tr"/>
              <a:t>More student participation </a:t>
            </a:r>
            <a:r>
              <a:rPr lang="tr"/>
              <a:t>from different backgrounds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tr"/>
              <a:t>More meaningful, concrete and permanent learning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tr"/>
              <a:t>a</a:t>
            </a:r>
            <a:r>
              <a:rPr lang="tr"/>
              <a:t>wareness of biotechnology career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tr"/>
              <a:t>content knowledge in different disciplines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tr"/>
              <a:t>a variety of students’ skills such as laboratory skills, collaboration skills, 21st century skills, design thinking skills, ethical reasoning skills</a:t>
            </a:r>
            <a:endParaRPr/>
          </a:p>
          <a:p>
            <a:pPr indent="0" lvl="0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/>
          <p:nvPr/>
        </p:nvSpPr>
        <p:spPr>
          <a:xfrm>
            <a:off x="2866400" y="821200"/>
            <a:ext cx="36039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300">
                <a:solidFill>
                  <a:srgbClr val="0070C0"/>
                </a:solidFill>
              </a:rPr>
              <a:t>Challenges and Advices</a:t>
            </a:r>
            <a:endParaRPr sz="4500">
              <a:solidFill>
                <a:schemeClr val="dk1"/>
              </a:solidFill>
            </a:endParaRPr>
          </a:p>
        </p:txBody>
      </p:sp>
      <p:sp>
        <p:nvSpPr>
          <p:cNvPr id="219" name="Google Shape;219;p34"/>
          <p:cNvSpPr txBox="1"/>
          <p:nvPr/>
        </p:nvSpPr>
        <p:spPr>
          <a:xfrm>
            <a:off x="870025" y="1455750"/>
            <a:ext cx="68949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900"/>
              <a:t>Community of Practic</a:t>
            </a:r>
            <a:r>
              <a:rPr b="1" lang="tr" sz="1900"/>
              <a:t>e (Jean Lave and Etienne Wenger):</a:t>
            </a:r>
            <a:r>
              <a:rPr lang="tr" sz="1900"/>
              <a:t> groups of people who share a concern or a passion for something they do and learn how to do it better as they interact </a:t>
            </a:r>
            <a:r>
              <a:rPr lang="tr" sz="1900"/>
              <a:t>regularly</a:t>
            </a:r>
            <a:r>
              <a:rPr lang="tr" sz="1900"/>
              <a:t>.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tr" sz="1900">
                <a:solidFill>
                  <a:schemeClr val="dk1"/>
                </a:solidFill>
              </a:rPr>
              <a:t>Developing a community of practice</a:t>
            </a:r>
            <a:endParaRPr sz="19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tr" sz="1900">
                <a:solidFill>
                  <a:schemeClr val="dk1"/>
                </a:solidFill>
              </a:rPr>
              <a:t>Nurturing the community of practice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4DCD056099374F9240A2183AC53A7C" ma:contentTypeVersion="16" ma:contentTypeDescription="Create a new document." ma:contentTypeScope="" ma:versionID="0c7e0964aba13af92bafafabecdcf5c0">
  <xsd:schema xmlns:xsd="http://www.w3.org/2001/XMLSchema" xmlns:xs="http://www.w3.org/2001/XMLSchema" xmlns:p="http://schemas.microsoft.com/office/2006/metadata/properties" xmlns:ns2="5c0869f0-ee65-4f93-82db-0a1530e6f148" xmlns:ns3="5ed9c2b0-f032-4cf7-8ad6-b5e443140024" targetNamespace="http://schemas.microsoft.com/office/2006/metadata/properties" ma:root="true" ma:fieldsID="ab66a4ee6a2410f0aaf88010bdb23453" ns2:_="" ns3:_="">
    <xsd:import namespace="5c0869f0-ee65-4f93-82db-0a1530e6f148"/>
    <xsd:import namespace="5ed9c2b0-f032-4cf7-8ad6-b5e4431400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869f0-ee65-4f93-82db-0a1530e6f1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1469612-62a0-4c26-bdab-2d2e22556a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9c2b0-f032-4cf7-8ad6-b5e44314002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ec884ff-1e60-4549-b758-53b43ef169d7}" ma:internalName="TaxCatchAll" ma:showField="CatchAllData" ma:web="5ed9c2b0-f032-4cf7-8ad6-b5e4431400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c0869f0-ee65-4f93-82db-0a1530e6f148">
      <Terms xmlns="http://schemas.microsoft.com/office/infopath/2007/PartnerControls"/>
    </lcf76f155ced4ddcb4097134ff3c332f>
    <TaxCatchAll xmlns="5ed9c2b0-f032-4cf7-8ad6-b5e443140024" xsi:nil="true"/>
  </documentManagement>
</p:properties>
</file>

<file path=customXml/itemProps1.xml><?xml version="1.0" encoding="utf-8"?>
<ds:datastoreItem xmlns:ds="http://schemas.openxmlformats.org/officeDocument/2006/customXml" ds:itemID="{5045C499-FDD6-496E-8371-99A58B0A8037}"/>
</file>

<file path=customXml/itemProps2.xml><?xml version="1.0" encoding="utf-8"?>
<ds:datastoreItem xmlns:ds="http://schemas.openxmlformats.org/officeDocument/2006/customXml" ds:itemID="{2D39B88A-9189-41DD-8274-78D9C0808400}"/>
</file>

<file path=customXml/itemProps3.xml><?xml version="1.0" encoding="utf-8"?>
<ds:datastoreItem xmlns:ds="http://schemas.openxmlformats.org/officeDocument/2006/customXml" ds:itemID="{16A754C6-27F9-49FD-B3EA-D89A4805D401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0x010100844DCD056099374F9240A2183AC53A7C</vt:lpwstr>
  </property>
</Properties>
</file>