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7"/>
  </p:notesMasterIdLst>
  <p:sldIdLst>
    <p:sldId id="867" r:id="rId3"/>
    <p:sldId id="871" r:id="rId4"/>
    <p:sldId id="874" r:id="rId5"/>
    <p:sldId id="86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E"/>
    <a:srgbClr val="FFC200"/>
    <a:srgbClr val="974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547"/>
  </p:normalViewPr>
  <p:slideViewPr>
    <p:cSldViewPr snapToGrid="0">
      <p:cViewPr varScale="1">
        <p:scale>
          <a:sx n="98" d="100"/>
          <a:sy n="98" d="100"/>
        </p:scale>
        <p:origin x="106" y="4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6E43-A9CF-A140-9F43-896A9C061956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B8E9-F433-CF49-9C61-E886B82FC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2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15A1A-D1AC-53D7-D5DA-BB9E6A91F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CEF26-4C70-E53D-EC46-51C34397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C9FEE-D58F-D592-9047-B91B2317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E61CFF-6BD7-6452-ED44-48365ABF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BF76A0-7DF2-120B-346D-C8B8B207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2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3823D-B65E-809C-DCA9-6841355F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1BCE54-E0CF-36BF-19FC-1AAC112E6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37F3D-95B1-CF16-9A6A-6966B720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F8CDFA-AA2E-103B-D235-B3F509EE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3C8BD4-3015-E005-71E9-6E121FC7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45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36B2DB0-D791-9252-0FD4-E83B4E428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30D7CC-A8A2-A108-8DE7-FED1AF03B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2B42B1-B994-93BF-624D-20C63D1C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A1629F-06FF-A2C9-B58E-E31028CC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5E7277-6110-A5E2-B97F-F394A72B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57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80" y="5954000"/>
            <a:ext cx="3455224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98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12" y="6144221"/>
            <a:ext cx="246801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30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80" y="5954000"/>
            <a:ext cx="3455224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00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12" y="6144221"/>
            <a:ext cx="246801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703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7338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5129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2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448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9" y="1528235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4923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A18F8B-0A46-E777-D518-43BC8703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C1B859-E279-18F3-1A7F-646FAE6A1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B87BD-040D-B062-E8A7-86A0A0A8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6505D9-FC57-B5E7-1218-00A175B9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8FBF04-2BA4-0C2B-67BF-CC8EABF8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47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3289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3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0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29924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3" y="1344086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3467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80621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1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89953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8149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9" y="1528235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3073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473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9294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8" y="1528235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8826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9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5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5" y="1343609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5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215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6613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4" y="4979924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4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9605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A7C81-07B4-9A1E-74F2-4FC1F866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479819-367E-A90F-E414-996B2B9A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4013F2-0CBF-9FEA-087C-2287BC71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3D5003-0580-AA98-F547-82149568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E8F8C4-B8EE-AB5B-529A-09295E2D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588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5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1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59368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1" y="1343222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5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2"/>
            <a:ext cx="7521228" cy="4230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45876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1" y="1343222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4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70883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59922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1868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0547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FD574-D642-A94C-A0B9-1CCD8E325CE3}" type="datetimeFigureOut">
              <a:rPr lang="it-IT"/>
              <a:pPr/>
              <a:t>28/03/2023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E590-AF79-A540-BE66-32D27E2BF47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3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3DD18-64DA-1A77-5FE1-5895F656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A0DADD-E324-C659-F62E-9159D137E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9341F6-59AF-E62C-67B5-3401AEBAA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1A8AAF-78D5-6911-B156-1EE8A8C7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A95968-2E47-4CB0-AEBC-1FEADBDC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8A92D1-4AAD-589A-ADA1-A00728EB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81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3D477-3035-28A9-38AE-62CB83F8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AA9977-1273-55A3-25BB-96400B0F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128C4A-8E55-A7B0-BA17-FA77ED3F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B1104F-7C8E-21BD-7B5F-A4E64A307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AFB9F1-4C1E-172E-D62E-D0F477203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BC27A4-39AD-511C-7507-43397972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9FDC2B-8284-C55C-AADB-25E81B6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8823BE-C12B-A45B-5DA4-BFBF8164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26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D7080-51A5-1B11-12ED-361C433A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ABAFBA-16B8-C0F7-3F5C-0020A28C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F81134-38C3-81E4-FD86-720968FC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8F8880-6EB7-2D55-9F3F-E2F8EE1A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77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FD278D-2FEA-A091-9B0D-957CF7E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1479A6D-B983-A59E-09DF-7EA6C4BD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69E35D-F931-760B-5274-B6D5D070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74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105C9-BDEE-2439-263F-7DA2BC18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9A528-4388-F190-8B47-8782F4372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6FC5F1-43A5-8777-EACC-BED1FFA77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4EC0DF-1E8E-439B-E20E-29193D33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625951-2D49-42A5-E723-D8A459DB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98E3EA-E5F4-2A79-CC66-51886175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25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3EDA9-4D82-3CBD-97DB-C8A0F205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BAB654-7EA4-B9C5-0306-A85A86046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ED08EB-D986-276C-18F5-7999E55E7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764788-9E93-2678-9C52-6DEDD00B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65AFCC-E3D1-0BCF-14AA-2275B0C3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F4E970-8292-795E-404E-59AE3AC6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93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03C4F0-3C56-775B-E5A3-1E74A7CE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5EC22E-294A-D98A-FB70-9C1591A9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3C7DDA-7766-DF5F-133F-2C9F350AD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E5D9-FB54-D34B-B2AF-EB1D7EBC522C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EF018-AC13-0929-A4D9-7ED0E648E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5DB855-AC1C-ABA7-7104-410F884C0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CE5A-C252-8642-B1CF-7BD9121F3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9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4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76022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/>
              </a:rPr>
              <a:pPr defTabSz="776022">
                <a:defRPr/>
              </a:pPr>
              <a:t>‹N›</a:t>
            </a:fld>
            <a:endParaRPr lang="en-US" sz="933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61" y="6144221"/>
            <a:ext cx="246801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ransition>
    <p:fade/>
  </p:transition>
  <p:hf sldNum="0" hdr="0" ftr="0" dt="0"/>
  <p:txStyles>
    <p:titleStyle>
      <a:lvl1pPr algn="l" defTabSz="380924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19" indent="-309019" algn="l" defTabSz="38092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70" indent="-300551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588" indent="-309019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40" indent="-300551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5612" indent="-226473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311" indent="0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8004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467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9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62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924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386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849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311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773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3235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697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999" y="5556759"/>
            <a:ext cx="9932459" cy="4616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LUIGINA RENZI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243" y="1358376"/>
            <a:ext cx="9921913" cy="685800"/>
          </a:xfrm>
        </p:spPr>
        <p:txBody>
          <a:bodyPr/>
          <a:lstStyle/>
          <a:p>
            <a:r>
              <a:rPr lang="en-US" dirty="0">
                <a:effectLst/>
              </a:rPr>
              <a:t>ABE Italy peer model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AEF1C0-4C17-9144-A775-B6DD61D45C64}"/>
              </a:ext>
            </a:extLst>
          </p:cNvPr>
          <p:cNvSpPr txBox="1"/>
          <p:nvPr/>
        </p:nvSpPr>
        <p:spPr>
          <a:xfrm>
            <a:off x="4981088" y="6356292"/>
            <a:ext cx="137133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>
                <a:latin typeface="+mj-lt"/>
              </a:rPr>
              <a:t>March 28, 2023</a:t>
            </a:r>
          </a:p>
        </p:txBody>
      </p:sp>
    </p:spTree>
    <p:extLst>
      <p:ext uri="{BB962C8B-B14F-4D97-AF65-F5344CB8AC3E}">
        <p14:creationId xmlns:p14="http://schemas.microsoft.com/office/powerpoint/2010/main" val="39697417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31E57-800C-6149-8381-4FBC89F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43" y="174974"/>
            <a:ext cx="9921913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ABE Italy: challenges and strategies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D18FDA-5ABB-4345-BC17-0326E522C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r="5942"/>
          <a:stretch/>
        </p:blipFill>
        <p:spPr>
          <a:xfrm>
            <a:off x="1" y="877660"/>
            <a:ext cx="3836183" cy="39825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5D59C3-43BA-4EFC-BAC8-45D333AB115C}"/>
              </a:ext>
            </a:extLst>
          </p:cNvPr>
          <p:cNvSpPr txBox="1"/>
          <p:nvPr/>
        </p:nvSpPr>
        <p:spPr>
          <a:xfrm>
            <a:off x="1135043" y="5913585"/>
            <a:ext cx="779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1) Work alone in school, </a:t>
            </a:r>
            <a:r>
              <a:rPr lang="it-IT" sz="4400" dirty="0" err="1"/>
              <a:t>isolation</a:t>
            </a:r>
            <a:endParaRPr lang="it-IT" sz="440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BA6F6BD-696D-4707-B800-B01C682732CA}"/>
              </a:ext>
            </a:extLst>
          </p:cNvPr>
          <p:cNvSpPr/>
          <p:nvPr/>
        </p:nvSpPr>
        <p:spPr>
          <a:xfrm>
            <a:off x="1026959" y="3393825"/>
            <a:ext cx="992554" cy="154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79A6273-CA31-4E19-9FA8-460CBD32C75F}"/>
              </a:ext>
            </a:extLst>
          </p:cNvPr>
          <p:cNvSpPr/>
          <p:nvPr/>
        </p:nvSpPr>
        <p:spPr>
          <a:xfrm>
            <a:off x="2296817" y="1528255"/>
            <a:ext cx="992554" cy="154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6BEEA5-15EE-4E68-9029-2E7DD123D293}"/>
              </a:ext>
            </a:extLst>
          </p:cNvPr>
          <p:cNvSpPr/>
          <p:nvPr/>
        </p:nvSpPr>
        <p:spPr>
          <a:xfrm>
            <a:off x="3920294" y="1363786"/>
            <a:ext cx="7244747" cy="473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teachers per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school. 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Foster the </a:t>
            </a:r>
            <a:r>
              <a:rPr lang="it-IT" sz="2800" dirty="0" err="1"/>
              <a:t>students</a:t>
            </a:r>
            <a:r>
              <a:rPr lang="it-IT" sz="2800" dirty="0"/>
              <a:t> to </a:t>
            </a:r>
            <a:r>
              <a:rPr lang="it-IT" sz="2800" dirty="0" err="1"/>
              <a:t>participate</a:t>
            </a:r>
            <a:r>
              <a:rPr lang="it-IT" sz="2800" dirty="0"/>
              <a:t> (open day, social community, </a:t>
            </a:r>
            <a:r>
              <a:rPr lang="it-IT" sz="2800" dirty="0" err="1"/>
              <a:t>events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last </a:t>
            </a:r>
            <a:r>
              <a:rPr lang="it-IT" sz="2800" dirty="0" err="1"/>
              <a:t>year</a:t>
            </a:r>
            <a:r>
              <a:rPr lang="it-IT" sz="2800" dirty="0"/>
              <a:t> in Spoleto)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Foster cooperation to work </a:t>
            </a:r>
            <a:r>
              <a:rPr lang="it-IT" sz="2800" dirty="0" err="1"/>
              <a:t>as</a:t>
            </a:r>
            <a:r>
              <a:rPr lang="it-IT" sz="2800" dirty="0"/>
              <a:t> a group and </a:t>
            </a:r>
            <a:r>
              <a:rPr lang="it-IT" sz="2800" dirty="0" err="1"/>
              <a:t>organize</a:t>
            </a:r>
            <a:r>
              <a:rPr lang="it-IT" sz="2800" dirty="0"/>
              <a:t> </a:t>
            </a:r>
            <a:r>
              <a:rPr lang="it-IT" sz="2800" dirty="0" err="1"/>
              <a:t>events</a:t>
            </a:r>
            <a:r>
              <a:rPr lang="it-IT" sz="2800" dirty="0"/>
              <a:t> together </a:t>
            </a:r>
            <a:r>
              <a:rPr lang="it-IT" sz="2800" dirty="0" err="1"/>
              <a:t>as</a:t>
            </a:r>
            <a:r>
              <a:rPr lang="it-IT" sz="2800" dirty="0"/>
              <a:t> a </a:t>
            </a:r>
            <a:r>
              <a:rPr lang="it-IT" sz="2800" dirty="0" err="1"/>
              <a:t>local</a:t>
            </a:r>
            <a:r>
              <a:rPr lang="it-IT" sz="2800" dirty="0"/>
              <a:t> team.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50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31E57-800C-6149-8381-4FBC89F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43" y="174974"/>
            <a:ext cx="9921913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ABE Italy: challenges and strategies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5D59C3-43BA-4EFC-BAC8-45D333AB115C}"/>
              </a:ext>
            </a:extLst>
          </p:cNvPr>
          <p:cNvSpPr txBox="1"/>
          <p:nvPr/>
        </p:nvSpPr>
        <p:spPr>
          <a:xfrm>
            <a:off x="4416387" y="5913585"/>
            <a:ext cx="1754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2) IBSE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6BEEA5-15EE-4E68-9029-2E7DD123D293}"/>
              </a:ext>
            </a:extLst>
          </p:cNvPr>
          <p:cNvSpPr/>
          <p:nvPr/>
        </p:nvSpPr>
        <p:spPr>
          <a:xfrm>
            <a:off x="4505416" y="1729822"/>
            <a:ext cx="6668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Set up </a:t>
            </a:r>
            <a:r>
              <a:rPr lang="it-IT" sz="2800" dirty="0" err="1"/>
              <a:t>activities</a:t>
            </a:r>
            <a:r>
              <a:rPr lang="it-IT" sz="2800" dirty="0"/>
              <a:t> </a:t>
            </a:r>
            <a:r>
              <a:rPr lang="it-IT" sz="2800" dirty="0" err="1"/>
              <a:t>during</a:t>
            </a:r>
            <a:r>
              <a:rPr lang="it-IT" sz="2800" dirty="0"/>
              <a:t> the PDI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LabXchange</a:t>
            </a:r>
            <a:r>
              <a:rPr lang="it-IT" sz="2800" dirty="0"/>
              <a:t> with </a:t>
            </a:r>
            <a:r>
              <a:rPr lang="it-IT" sz="2800" dirty="0" err="1"/>
              <a:t>many</a:t>
            </a:r>
            <a:r>
              <a:rPr lang="it-IT" sz="2800" dirty="0"/>
              <a:t> </a:t>
            </a:r>
            <a:r>
              <a:rPr lang="it-IT" sz="2800" dirty="0" err="1"/>
              <a:t>examples</a:t>
            </a:r>
            <a:r>
              <a:rPr lang="it-IT" sz="2800" dirty="0"/>
              <a:t> of IBSE in ABE.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Support teachers </a:t>
            </a:r>
            <a:r>
              <a:rPr lang="it-IT" sz="2800" dirty="0" err="1"/>
              <a:t>during</a:t>
            </a:r>
            <a:r>
              <a:rPr lang="it-IT" sz="2800" dirty="0"/>
              <a:t> the </a:t>
            </a:r>
            <a:r>
              <a:rPr lang="it-IT" sz="2800" dirty="0" err="1"/>
              <a:t>whole</a:t>
            </a:r>
            <a:r>
              <a:rPr lang="it-IT" sz="2800" dirty="0"/>
              <a:t>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IBSE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ANISN community</a:t>
            </a:r>
          </a:p>
        </p:txBody>
      </p:sp>
      <p:pic>
        <p:nvPicPr>
          <p:cNvPr id="1026" name="Picture 2" descr="Scoperti modelli frattali in un materiale quantico">
            <a:extLst>
              <a:ext uri="{FF2B5EF4-FFF2-40B4-BE49-F238E27FC236}">
                <a16:creationId xmlns:a16="http://schemas.microsoft.com/office/drawing/2014/main" id="{968E0C03-2FEB-4E84-A8B2-C7F33D17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1" y="1729822"/>
            <a:ext cx="4241317" cy="28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BD69549-C9D6-4885-883F-40353D6FA77E}"/>
              </a:ext>
            </a:extLst>
          </p:cNvPr>
          <p:cNvSpPr/>
          <p:nvPr/>
        </p:nvSpPr>
        <p:spPr>
          <a:xfrm>
            <a:off x="5410537" y="4791199"/>
            <a:ext cx="5318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Teacher </a:t>
            </a:r>
            <a:r>
              <a:rPr lang="it-IT" sz="4400" dirty="0" err="1">
                <a:solidFill>
                  <a:srgbClr val="FF0000"/>
                </a:solidFill>
              </a:rPr>
              <a:t>enpowerment</a:t>
            </a:r>
            <a:endParaRPr lang="it-IT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79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Picture2.png">
            <a:extLst>
              <a:ext uri="{FF2B5EF4-FFF2-40B4-BE49-F238E27FC236}">
                <a16:creationId xmlns:a16="http://schemas.microsoft.com/office/drawing/2014/main" id="{336FF8A0-D6A1-2946-AA7E-16E5A1450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-50488" r="50000" b="50488"/>
          <a:stretch/>
        </p:blipFill>
        <p:spPr>
          <a:xfrm>
            <a:off x="-50783" y="-866898"/>
            <a:ext cx="1983459" cy="38783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B634F7-9E7D-B040-AF46-FE94FC4A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0209"/>
            <a:ext cx="3841784" cy="884419"/>
          </a:xfrm>
          <a:prstGeom prst="rect">
            <a:avLst/>
          </a:prstGeom>
        </p:spPr>
      </p:pic>
      <p:pic>
        <p:nvPicPr>
          <p:cNvPr id="17" name="Picture Placeholder 8" descr="Picture2.png">
            <a:extLst>
              <a:ext uri="{FF2B5EF4-FFF2-40B4-BE49-F238E27FC236}">
                <a16:creationId xmlns:a16="http://schemas.microsoft.com/office/drawing/2014/main" id="{74F6FB5E-A643-5C4F-9B12-F6B5DDEC9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515" b="49905"/>
          <a:stretch/>
        </p:blipFill>
        <p:spPr>
          <a:xfrm>
            <a:off x="1943272" y="1090510"/>
            <a:ext cx="1898512" cy="1920904"/>
          </a:xfrm>
          <a:prstGeom prst="rect">
            <a:avLst/>
          </a:prstGeom>
        </p:spPr>
      </p:pic>
      <p:pic>
        <p:nvPicPr>
          <p:cNvPr id="21" name="Picture Placeholder 8" descr="Picture2.png">
            <a:extLst>
              <a:ext uri="{FF2B5EF4-FFF2-40B4-BE49-F238E27FC236}">
                <a16:creationId xmlns:a16="http://schemas.microsoft.com/office/drawing/2014/main" id="{DDAE2072-46C1-2439-7926-47B8A324EA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49690" r="49528"/>
          <a:stretch/>
        </p:blipFill>
        <p:spPr>
          <a:xfrm>
            <a:off x="-10596" y="3042954"/>
            <a:ext cx="1943272" cy="1951878"/>
          </a:xfrm>
          <a:prstGeom prst="rect">
            <a:avLst/>
          </a:prstGeom>
        </p:spPr>
      </p:pic>
      <p:pic>
        <p:nvPicPr>
          <p:cNvPr id="27" name="Picture Placeholder 8" descr="Picture2.png">
            <a:extLst>
              <a:ext uri="{FF2B5EF4-FFF2-40B4-BE49-F238E27FC236}">
                <a16:creationId xmlns:a16="http://schemas.microsoft.com/office/drawing/2014/main" id="{18C9B184-0AA7-2737-76A0-DE23E3514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8" t="50842" r="9515"/>
          <a:stretch/>
        </p:blipFill>
        <p:spPr>
          <a:xfrm>
            <a:off x="1898512" y="3072179"/>
            <a:ext cx="1943272" cy="19071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84B477B-33D2-457C-B479-5D0F2503B279}"/>
              </a:ext>
            </a:extLst>
          </p:cNvPr>
          <p:cNvSpPr txBox="1"/>
          <p:nvPr/>
        </p:nvSpPr>
        <p:spPr>
          <a:xfrm>
            <a:off x="-10596" y="5893672"/>
            <a:ext cx="9638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3) MAINTAIN THE VETERAN COMMUNITY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F9F1541-903B-4E87-A1AD-D3EDDF2E8F9D}"/>
              </a:ext>
            </a:extLst>
          </p:cNvPr>
          <p:cNvSpPr/>
          <p:nvPr/>
        </p:nvSpPr>
        <p:spPr>
          <a:xfrm>
            <a:off x="4151649" y="1459842"/>
            <a:ext cx="7817847" cy="304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Refreshments “on demand” to veteran teachers, tailored on their needs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and local events (Abe Day with scientists and teachers, Spoleto Festival two world)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and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future (PCTO)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56132EE5-B636-42BE-9EEE-33CF4FA5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43" y="174974"/>
            <a:ext cx="9921913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ABE Italy: challenges and strategies</a:t>
            </a:r>
          </a:p>
        </p:txBody>
      </p:sp>
    </p:spTree>
    <p:extLst>
      <p:ext uri="{BB962C8B-B14F-4D97-AF65-F5344CB8AC3E}">
        <p14:creationId xmlns:p14="http://schemas.microsoft.com/office/powerpoint/2010/main" val="845805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Amgen Corporate Template_16x9_INTERNAL_EXTERNAL.potx" id="{48E5096D-00E7-4E9C-9704-737409897562}" vid="{EF1A956B-3B03-46FB-A2D5-71314C52DA9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DCD056099374F9240A2183AC53A7C" ma:contentTypeVersion="16" ma:contentTypeDescription="Create a new document." ma:contentTypeScope="" ma:versionID="0c7e0964aba13af92bafafabecdcf5c0">
  <xsd:schema xmlns:xsd="http://www.w3.org/2001/XMLSchema" xmlns:xs="http://www.w3.org/2001/XMLSchema" xmlns:p="http://schemas.microsoft.com/office/2006/metadata/properties" xmlns:ns2="5c0869f0-ee65-4f93-82db-0a1530e6f148" xmlns:ns3="5ed9c2b0-f032-4cf7-8ad6-b5e443140024" targetNamespace="http://schemas.microsoft.com/office/2006/metadata/properties" ma:root="true" ma:fieldsID="ab66a4ee6a2410f0aaf88010bdb23453" ns2:_="" ns3:_="">
    <xsd:import namespace="5c0869f0-ee65-4f93-82db-0a1530e6f148"/>
    <xsd:import namespace="5ed9c2b0-f032-4cf7-8ad6-b5e443140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869f0-ee65-4f93-82db-0a1530e6f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469612-62a0-4c26-bdab-2d2e22556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9c2b0-f032-4cf7-8ad6-b5e443140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c884ff-1e60-4549-b758-53b43ef169d7}" ma:internalName="TaxCatchAll" ma:showField="CatchAllData" ma:web="5ed9c2b0-f032-4cf7-8ad6-b5e443140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869f0-ee65-4f93-82db-0a1530e6f148">
      <Terms xmlns="http://schemas.microsoft.com/office/infopath/2007/PartnerControls"/>
    </lcf76f155ced4ddcb4097134ff3c332f>
    <TaxCatchAll xmlns="5ed9c2b0-f032-4cf7-8ad6-b5e443140024" xsi:nil="true"/>
  </documentManagement>
</p:properties>
</file>

<file path=customXml/itemProps1.xml><?xml version="1.0" encoding="utf-8"?>
<ds:datastoreItem xmlns:ds="http://schemas.openxmlformats.org/officeDocument/2006/customXml" ds:itemID="{5EE1FC88-A045-4B7E-8470-312FA54AFBAC}"/>
</file>

<file path=customXml/itemProps2.xml><?xml version="1.0" encoding="utf-8"?>
<ds:datastoreItem xmlns:ds="http://schemas.openxmlformats.org/officeDocument/2006/customXml" ds:itemID="{89DDFE36-0D07-4225-BAF7-DA461E359FDE}"/>
</file>

<file path=customXml/itemProps3.xml><?xml version="1.0" encoding="utf-8"?>
<ds:datastoreItem xmlns:ds="http://schemas.openxmlformats.org/officeDocument/2006/customXml" ds:itemID="{E93C093C-37D6-4066-BA32-7F832732F3C8}"/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155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2016 Amgen Corporate Template_16x9_INTERNAL</vt:lpstr>
      <vt:lpstr>ABE Italy peer model</vt:lpstr>
      <vt:lpstr>ABE Italy: challenges and strategies</vt:lpstr>
      <vt:lpstr>ABE Italy: challenges and strategies</vt:lpstr>
      <vt:lpstr>ABE Italy: challenges and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 Italy teacher community</dc:title>
  <dc:creator>Microsoft Office User</dc:creator>
  <cp:lastModifiedBy>Luigina Renzi</cp:lastModifiedBy>
  <cp:revision>21</cp:revision>
  <dcterms:created xsi:type="dcterms:W3CDTF">2023-03-23T16:43:29Z</dcterms:created>
  <dcterms:modified xsi:type="dcterms:W3CDTF">2023-03-28T08:55:27Z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0x010100844DCD056099374F9240A2183AC53A7C</vt:lpwstr>
  </property>
</Properties>
</file>