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6A208B-8275-90CD-B249-5DEFEAD94F13}" v="410" dt="2023-05-24T19:46:28.9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/>
    <p:restoredTop sz="94648"/>
  </p:normalViewPr>
  <p:slideViewPr>
    <p:cSldViewPr snapToGrid="0">
      <p:cViewPr varScale="1">
        <p:scale>
          <a:sx n="106" d="100"/>
          <a:sy n="106" d="100"/>
        </p:scale>
        <p:origin x="21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9089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6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05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61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960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48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82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62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9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92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92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5/25/23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47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57" r:id="rId6"/>
    <p:sldLayoutId id="2147483753" r:id="rId7"/>
    <p:sldLayoutId id="2147483754" r:id="rId8"/>
    <p:sldLayoutId id="2147483755" r:id="rId9"/>
    <p:sldLayoutId id="2147483756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45859E-81A4-E9B3-19DF-DC6E22B2A0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08" r="-1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2FCDA4-AB5F-27CC-3701-666D192CA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en-US" sz="4400"/>
              <a:t>Career Connections</a:t>
            </a:r>
            <a:br>
              <a:rPr lang="en-US" sz="4400"/>
            </a:br>
            <a:r>
              <a:rPr lang="en-US" sz="4400"/>
              <a:t>via High School Laboratories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9ECBA0-DFCB-4270-DD97-7D73DFABC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2000"/>
              <a:t>Laurie Jackson-</a:t>
            </a:r>
            <a:r>
              <a:rPr lang="en-US" sz="2000" err="1"/>
              <a:t>Grusby</a:t>
            </a:r>
            <a:r>
              <a:rPr lang="en-US" sz="2000"/>
              <a:t>, PhD</a:t>
            </a:r>
          </a:p>
          <a:p>
            <a:r>
              <a:rPr lang="en-US" sz="2000"/>
              <a:t>Brockton High School</a:t>
            </a:r>
          </a:p>
          <a:p>
            <a:r>
              <a:rPr lang="en-US" sz="2000"/>
              <a:t>Brockton, MA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ctangle 3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13026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9" name="Rectangle 68">
            <a:extLst>
              <a:ext uri="{FF2B5EF4-FFF2-40B4-BE49-F238E27FC236}">
                <a16:creationId xmlns:a16="http://schemas.microsoft.com/office/drawing/2014/main" id="{F1C4E306-BC28-4A7B-871B-1926F6FA6E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1" name="Freeform: Shape 70">
            <a:extLst>
              <a:ext uri="{FF2B5EF4-FFF2-40B4-BE49-F238E27FC236}">
                <a16:creationId xmlns:a16="http://schemas.microsoft.com/office/drawing/2014/main" id="{C3ECC9B4-989C-4F71-A6BC-DEBC1D9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52322" cy="6858000"/>
          </a:xfrm>
          <a:custGeom>
            <a:avLst/>
            <a:gdLst>
              <a:gd name="connsiteX0" fmla="*/ 0 w 8452322"/>
              <a:gd name="connsiteY0" fmla="*/ 0 h 6858000"/>
              <a:gd name="connsiteX1" fmla="*/ 7447992 w 8452322"/>
              <a:gd name="connsiteY1" fmla="*/ 0 h 6858000"/>
              <a:gd name="connsiteX2" fmla="*/ 7501089 w 8452322"/>
              <a:gd name="connsiteY2" fmla="*/ 79009 h 6858000"/>
              <a:gd name="connsiteX3" fmla="*/ 8452322 w 8452322"/>
              <a:gd name="connsiteY3" fmla="*/ 3429001 h 6858000"/>
              <a:gd name="connsiteX4" fmla="*/ 7501089 w 8452322"/>
              <a:gd name="connsiteY4" fmla="*/ 6778993 h 6858000"/>
              <a:gd name="connsiteX5" fmla="*/ 7447994 w 8452322"/>
              <a:gd name="connsiteY5" fmla="*/ 6858000 h 6858000"/>
              <a:gd name="connsiteX6" fmla="*/ 0 w 84523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52322" h="6858000">
                <a:moveTo>
                  <a:pt x="0" y="0"/>
                </a:moveTo>
                <a:lnTo>
                  <a:pt x="7447992" y="0"/>
                </a:lnTo>
                <a:lnTo>
                  <a:pt x="7501089" y="79009"/>
                </a:lnTo>
                <a:cubicBezTo>
                  <a:pt x="8098524" y="1013167"/>
                  <a:pt x="8452322" y="2172770"/>
                  <a:pt x="8452322" y="3429001"/>
                </a:cubicBezTo>
                <a:cubicBezTo>
                  <a:pt x="8452322" y="4685233"/>
                  <a:pt x="8098524" y="5844836"/>
                  <a:pt x="7501089" y="6778993"/>
                </a:cubicBezTo>
                <a:lnTo>
                  <a:pt x="744799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3" name="Freeform: Shape 72">
            <a:extLst>
              <a:ext uri="{FF2B5EF4-FFF2-40B4-BE49-F238E27FC236}">
                <a16:creationId xmlns:a16="http://schemas.microsoft.com/office/drawing/2014/main" id="{7948E8DE-A931-4EF0-BE1D-F10274740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43572" cy="6858000"/>
          </a:xfrm>
          <a:custGeom>
            <a:avLst/>
            <a:gdLst>
              <a:gd name="connsiteX0" fmla="*/ 0 w 8443572"/>
              <a:gd name="connsiteY0" fmla="*/ 0 h 6858000"/>
              <a:gd name="connsiteX1" fmla="*/ 7439242 w 8443572"/>
              <a:gd name="connsiteY1" fmla="*/ 0 h 6858000"/>
              <a:gd name="connsiteX2" fmla="*/ 7492339 w 8443572"/>
              <a:gd name="connsiteY2" fmla="*/ 79009 h 6858000"/>
              <a:gd name="connsiteX3" fmla="*/ 8443572 w 8443572"/>
              <a:gd name="connsiteY3" fmla="*/ 3429001 h 6858000"/>
              <a:gd name="connsiteX4" fmla="*/ 7492339 w 8443572"/>
              <a:gd name="connsiteY4" fmla="*/ 6778993 h 6858000"/>
              <a:gd name="connsiteX5" fmla="*/ 7439244 w 8443572"/>
              <a:gd name="connsiteY5" fmla="*/ 6858000 h 6858000"/>
              <a:gd name="connsiteX6" fmla="*/ 0 w 844357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43572" h="6858000">
                <a:moveTo>
                  <a:pt x="0" y="0"/>
                </a:moveTo>
                <a:lnTo>
                  <a:pt x="7439242" y="0"/>
                </a:lnTo>
                <a:lnTo>
                  <a:pt x="7492339" y="79009"/>
                </a:lnTo>
                <a:cubicBezTo>
                  <a:pt x="8089774" y="1013167"/>
                  <a:pt x="8443572" y="2172770"/>
                  <a:pt x="8443572" y="3429001"/>
                </a:cubicBezTo>
                <a:cubicBezTo>
                  <a:pt x="8443572" y="4685233"/>
                  <a:pt x="8089774" y="5844836"/>
                  <a:pt x="7492339" y="6778993"/>
                </a:cubicBezTo>
                <a:lnTo>
                  <a:pt x="7439244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2FCDA4-AB5F-27CC-3701-666D192CA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6893" y="1238250"/>
            <a:ext cx="7003107" cy="4381500"/>
          </a:xfrm>
        </p:spPr>
        <p:txBody>
          <a:bodyPr anchor="ctr">
            <a:normAutofit/>
          </a:bodyPr>
          <a:lstStyle/>
          <a:p>
            <a:r>
              <a:rPr lang="en-US" sz="7200"/>
              <a:t>3 Strategies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9BB8D5F-ADF5-C28C-F0DD-4B22F1EF2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91575" y="1238250"/>
            <a:ext cx="3000375" cy="4381500"/>
          </a:xfrm>
        </p:spPr>
        <p:txBody>
          <a:bodyPr anchor="ctr"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Curriculum Connections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Capstone Course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After School Enrichment Course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0E4BB4F-99AB-4C4E-A763-C5AC5273D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27916"/>
            <a:ext cx="128016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5691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9" name="Rectangle 68">
            <a:extLst>
              <a:ext uri="{FF2B5EF4-FFF2-40B4-BE49-F238E27FC236}">
                <a16:creationId xmlns:a16="http://schemas.microsoft.com/office/drawing/2014/main" id="{F1C4E306-BC28-4A7B-871B-1926F6FA6E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1" name="Freeform: Shape 70">
            <a:extLst>
              <a:ext uri="{FF2B5EF4-FFF2-40B4-BE49-F238E27FC236}">
                <a16:creationId xmlns:a16="http://schemas.microsoft.com/office/drawing/2014/main" id="{C3ECC9B4-989C-4F71-A6BC-DEBC1D9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52322" cy="6858000"/>
          </a:xfrm>
          <a:custGeom>
            <a:avLst/>
            <a:gdLst>
              <a:gd name="connsiteX0" fmla="*/ 0 w 8452322"/>
              <a:gd name="connsiteY0" fmla="*/ 0 h 6858000"/>
              <a:gd name="connsiteX1" fmla="*/ 7447992 w 8452322"/>
              <a:gd name="connsiteY1" fmla="*/ 0 h 6858000"/>
              <a:gd name="connsiteX2" fmla="*/ 7501089 w 8452322"/>
              <a:gd name="connsiteY2" fmla="*/ 79009 h 6858000"/>
              <a:gd name="connsiteX3" fmla="*/ 8452322 w 8452322"/>
              <a:gd name="connsiteY3" fmla="*/ 3429001 h 6858000"/>
              <a:gd name="connsiteX4" fmla="*/ 7501089 w 8452322"/>
              <a:gd name="connsiteY4" fmla="*/ 6778993 h 6858000"/>
              <a:gd name="connsiteX5" fmla="*/ 7447994 w 8452322"/>
              <a:gd name="connsiteY5" fmla="*/ 6858000 h 6858000"/>
              <a:gd name="connsiteX6" fmla="*/ 0 w 84523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52322" h="6858000">
                <a:moveTo>
                  <a:pt x="0" y="0"/>
                </a:moveTo>
                <a:lnTo>
                  <a:pt x="7447992" y="0"/>
                </a:lnTo>
                <a:lnTo>
                  <a:pt x="7501089" y="79009"/>
                </a:lnTo>
                <a:cubicBezTo>
                  <a:pt x="8098524" y="1013167"/>
                  <a:pt x="8452322" y="2172770"/>
                  <a:pt x="8452322" y="3429001"/>
                </a:cubicBezTo>
                <a:cubicBezTo>
                  <a:pt x="8452322" y="4685233"/>
                  <a:pt x="8098524" y="5844836"/>
                  <a:pt x="7501089" y="6778993"/>
                </a:cubicBezTo>
                <a:lnTo>
                  <a:pt x="744799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3" name="Freeform: Shape 72">
            <a:extLst>
              <a:ext uri="{FF2B5EF4-FFF2-40B4-BE49-F238E27FC236}">
                <a16:creationId xmlns:a16="http://schemas.microsoft.com/office/drawing/2014/main" id="{7948E8DE-A931-4EF0-BE1D-F10274740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43572" cy="6858000"/>
          </a:xfrm>
          <a:custGeom>
            <a:avLst/>
            <a:gdLst>
              <a:gd name="connsiteX0" fmla="*/ 0 w 8443572"/>
              <a:gd name="connsiteY0" fmla="*/ 0 h 6858000"/>
              <a:gd name="connsiteX1" fmla="*/ 7439242 w 8443572"/>
              <a:gd name="connsiteY1" fmla="*/ 0 h 6858000"/>
              <a:gd name="connsiteX2" fmla="*/ 7492339 w 8443572"/>
              <a:gd name="connsiteY2" fmla="*/ 79009 h 6858000"/>
              <a:gd name="connsiteX3" fmla="*/ 8443572 w 8443572"/>
              <a:gd name="connsiteY3" fmla="*/ 3429001 h 6858000"/>
              <a:gd name="connsiteX4" fmla="*/ 7492339 w 8443572"/>
              <a:gd name="connsiteY4" fmla="*/ 6778993 h 6858000"/>
              <a:gd name="connsiteX5" fmla="*/ 7439244 w 8443572"/>
              <a:gd name="connsiteY5" fmla="*/ 6858000 h 6858000"/>
              <a:gd name="connsiteX6" fmla="*/ 0 w 844357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43572" h="6858000">
                <a:moveTo>
                  <a:pt x="0" y="0"/>
                </a:moveTo>
                <a:lnTo>
                  <a:pt x="7439242" y="0"/>
                </a:lnTo>
                <a:lnTo>
                  <a:pt x="7492339" y="79009"/>
                </a:lnTo>
                <a:cubicBezTo>
                  <a:pt x="8089774" y="1013167"/>
                  <a:pt x="8443572" y="2172770"/>
                  <a:pt x="8443572" y="3429001"/>
                </a:cubicBezTo>
                <a:cubicBezTo>
                  <a:pt x="8443572" y="4685233"/>
                  <a:pt x="8089774" y="5844836"/>
                  <a:pt x="7492339" y="6778993"/>
                </a:cubicBezTo>
                <a:lnTo>
                  <a:pt x="7439244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2FCDA4-AB5F-27CC-3701-666D192CA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6893" y="1238250"/>
            <a:ext cx="7003107" cy="4381500"/>
          </a:xfrm>
        </p:spPr>
        <p:txBody>
          <a:bodyPr anchor="ctr">
            <a:normAutofit/>
          </a:bodyPr>
          <a:lstStyle/>
          <a:p>
            <a:r>
              <a:rPr lang="en-US" sz="7200"/>
              <a:t>Curriculum</a:t>
            </a:r>
            <a:br>
              <a:rPr lang="en-US" sz="7200"/>
            </a:br>
            <a:r>
              <a:rPr lang="en-US" sz="7200"/>
              <a:t>Connections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9BB8D5F-ADF5-C28C-F0DD-4B22F1EF2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94868" y="1238250"/>
            <a:ext cx="3580303" cy="4381500"/>
          </a:xfrm>
        </p:spPr>
        <p:txBody>
          <a:bodyPr anchor="ctr"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ABE  (naturally!)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Project-based learning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Field trips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Scientist visitors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0E4BB4F-99AB-4C4E-A763-C5AC5273D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27916"/>
            <a:ext cx="128016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9644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9" name="Rectangle 68">
            <a:extLst>
              <a:ext uri="{FF2B5EF4-FFF2-40B4-BE49-F238E27FC236}">
                <a16:creationId xmlns:a16="http://schemas.microsoft.com/office/drawing/2014/main" id="{F1C4E306-BC28-4A7B-871B-1926F6FA6E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1" name="Freeform: Shape 70">
            <a:extLst>
              <a:ext uri="{FF2B5EF4-FFF2-40B4-BE49-F238E27FC236}">
                <a16:creationId xmlns:a16="http://schemas.microsoft.com/office/drawing/2014/main" id="{C3ECC9B4-989C-4F71-A6BC-DEBC1D9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52322" cy="6858000"/>
          </a:xfrm>
          <a:custGeom>
            <a:avLst/>
            <a:gdLst>
              <a:gd name="connsiteX0" fmla="*/ 0 w 8452322"/>
              <a:gd name="connsiteY0" fmla="*/ 0 h 6858000"/>
              <a:gd name="connsiteX1" fmla="*/ 7447992 w 8452322"/>
              <a:gd name="connsiteY1" fmla="*/ 0 h 6858000"/>
              <a:gd name="connsiteX2" fmla="*/ 7501089 w 8452322"/>
              <a:gd name="connsiteY2" fmla="*/ 79009 h 6858000"/>
              <a:gd name="connsiteX3" fmla="*/ 8452322 w 8452322"/>
              <a:gd name="connsiteY3" fmla="*/ 3429001 h 6858000"/>
              <a:gd name="connsiteX4" fmla="*/ 7501089 w 8452322"/>
              <a:gd name="connsiteY4" fmla="*/ 6778993 h 6858000"/>
              <a:gd name="connsiteX5" fmla="*/ 7447994 w 8452322"/>
              <a:gd name="connsiteY5" fmla="*/ 6858000 h 6858000"/>
              <a:gd name="connsiteX6" fmla="*/ 0 w 84523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52322" h="6858000">
                <a:moveTo>
                  <a:pt x="0" y="0"/>
                </a:moveTo>
                <a:lnTo>
                  <a:pt x="7447992" y="0"/>
                </a:lnTo>
                <a:lnTo>
                  <a:pt x="7501089" y="79009"/>
                </a:lnTo>
                <a:cubicBezTo>
                  <a:pt x="8098524" y="1013167"/>
                  <a:pt x="8452322" y="2172770"/>
                  <a:pt x="8452322" y="3429001"/>
                </a:cubicBezTo>
                <a:cubicBezTo>
                  <a:pt x="8452322" y="4685233"/>
                  <a:pt x="8098524" y="5844836"/>
                  <a:pt x="7501089" y="6778993"/>
                </a:cubicBezTo>
                <a:lnTo>
                  <a:pt x="744799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3" name="Freeform: Shape 72">
            <a:extLst>
              <a:ext uri="{FF2B5EF4-FFF2-40B4-BE49-F238E27FC236}">
                <a16:creationId xmlns:a16="http://schemas.microsoft.com/office/drawing/2014/main" id="{7948E8DE-A931-4EF0-BE1D-F10274740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43572" cy="6858000"/>
          </a:xfrm>
          <a:custGeom>
            <a:avLst/>
            <a:gdLst>
              <a:gd name="connsiteX0" fmla="*/ 0 w 8443572"/>
              <a:gd name="connsiteY0" fmla="*/ 0 h 6858000"/>
              <a:gd name="connsiteX1" fmla="*/ 7439242 w 8443572"/>
              <a:gd name="connsiteY1" fmla="*/ 0 h 6858000"/>
              <a:gd name="connsiteX2" fmla="*/ 7492339 w 8443572"/>
              <a:gd name="connsiteY2" fmla="*/ 79009 h 6858000"/>
              <a:gd name="connsiteX3" fmla="*/ 8443572 w 8443572"/>
              <a:gd name="connsiteY3" fmla="*/ 3429001 h 6858000"/>
              <a:gd name="connsiteX4" fmla="*/ 7492339 w 8443572"/>
              <a:gd name="connsiteY4" fmla="*/ 6778993 h 6858000"/>
              <a:gd name="connsiteX5" fmla="*/ 7439244 w 8443572"/>
              <a:gd name="connsiteY5" fmla="*/ 6858000 h 6858000"/>
              <a:gd name="connsiteX6" fmla="*/ 0 w 844357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43572" h="6858000">
                <a:moveTo>
                  <a:pt x="0" y="0"/>
                </a:moveTo>
                <a:lnTo>
                  <a:pt x="7439242" y="0"/>
                </a:lnTo>
                <a:lnTo>
                  <a:pt x="7492339" y="79009"/>
                </a:lnTo>
                <a:cubicBezTo>
                  <a:pt x="8089774" y="1013167"/>
                  <a:pt x="8443572" y="2172770"/>
                  <a:pt x="8443572" y="3429001"/>
                </a:cubicBezTo>
                <a:cubicBezTo>
                  <a:pt x="8443572" y="4685233"/>
                  <a:pt x="8089774" y="5844836"/>
                  <a:pt x="7492339" y="6778993"/>
                </a:cubicBezTo>
                <a:lnTo>
                  <a:pt x="7439244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2FCDA4-AB5F-27CC-3701-666D192CA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6893" y="1238250"/>
            <a:ext cx="7003107" cy="4381500"/>
          </a:xfrm>
        </p:spPr>
        <p:txBody>
          <a:bodyPr anchor="ctr">
            <a:normAutofit/>
          </a:bodyPr>
          <a:lstStyle/>
          <a:p>
            <a:r>
              <a:rPr lang="en-US" sz="7200"/>
              <a:t>Capstone </a:t>
            </a:r>
            <a:br>
              <a:rPr lang="en-US" sz="7200"/>
            </a:br>
            <a:r>
              <a:rPr lang="en-US" sz="7200"/>
              <a:t>Course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9BB8D5F-ADF5-C28C-F0DD-4B22F1EF2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0232" y="1238250"/>
            <a:ext cx="3775859" cy="4381500"/>
          </a:xfrm>
        </p:spPr>
        <p:txBody>
          <a:bodyPr anchor="ctr"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Citizen Science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Original Research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Content and Lab Skills Learning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Connection with Tufts Infectious Disease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0E4BB4F-99AB-4C4E-A763-C5AC5273D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27916"/>
            <a:ext cx="128016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4023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9" name="Rectangle 68">
            <a:extLst>
              <a:ext uri="{FF2B5EF4-FFF2-40B4-BE49-F238E27FC236}">
                <a16:creationId xmlns:a16="http://schemas.microsoft.com/office/drawing/2014/main" id="{F1C4E306-BC28-4A7B-871B-1926F6FA6E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1" name="Freeform: Shape 70">
            <a:extLst>
              <a:ext uri="{FF2B5EF4-FFF2-40B4-BE49-F238E27FC236}">
                <a16:creationId xmlns:a16="http://schemas.microsoft.com/office/drawing/2014/main" id="{C3ECC9B4-989C-4F71-A6BC-DEBC1D9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52322" cy="6858000"/>
          </a:xfrm>
          <a:custGeom>
            <a:avLst/>
            <a:gdLst>
              <a:gd name="connsiteX0" fmla="*/ 0 w 8452322"/>
              <a:gd name="connsiteY0" fmla="*/ 0 h 6858000"/>
              <a:gd name="connsiteX1" fmla="*/ 7447992 w 8452322"/>
              <a:gd name="connsiteY1" fmla="*/ 0 h 6858000"/>
              <a:gd name="connsiteX2" fmla="*/ 7501089 w 8452322"/>
              <a:gd name="connsiteY2" fmla="*/ 79009 h 6858000"/>
              <a:gd name="connsiteX3" fmla="*/ 8452322 w 8452322"/>
              <a:gd name="connsiteY3" fmla="*/ 3429001 h 6858000"/>
              <a:gd name="connsiteX4" fmla="*/ 7501089 w 8452322"/>
              <a:gd name="connsiteY4" fmla="*/ 6778993 h 6858000"/>
              <a:gd name="connsiteX5" fmla="*/ 7447994 w 8452322"/>
              <a:gd name="connsiteY5" fmla="*/ 6858000 h 6858000"/>
              <a:gd name="connsiteX6" fmla="*/ 0 w 84523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52322" h="6858000">
                <a:moveTo>
                  <a:pt x="0" y="0"/>
                </a:moveTo>
                <a:lnTo>
                  <a:pt x="7447992" y="0"/>
                </a:lnTo>
                <a:lnTo>
                  <a:pt x="7501089" y="79009"/>
                </a:lnTo>
                <a:cubicBezTo>
                  <a:pt x="8098524" y="1013167"/>
                  <a:pt x="8452322" y="2172770"/>
                  <a:pt x="8452322" y="3429001"/>
                </a:cubicBezTo>
                <a:cubicBezTo>
                  <a:pt x="8452322" y="4685233"/>
                  <a:pt x="8098524" y="5844836"/>
                  <a:pt x="7501089" y="6778993"/>
                </a:cubicBezTo>
                <a:lnTo>
                  <a:pt x="744799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3" name="Freeform: Shape 72">
            <a:extLst>
              <a:ext uri="{FF2B5EF4-FFF2-40B4-BE49-F238E27FC236}">
                <a16:creationId xmlns:a16="http://schemas.microsoft.com/office/drawing/2014/main" id="{7948E8DE-A931-4EF0-BE1D-F10274740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43572" cy="6858000"/>
          </a:xfrm>
          <a:custGeom>
            <a:avLst/>
            <a:gdLst>
              <a:gd name="connsiteX0" fmla="*/ 0 w 8443572"/>
              <a:gd name="connsiteY0" fmla="*/ 0 h 6858000"/>
              <a:gd name="connsiteX1" fmla="*/ 7439242 w 8443572"/>
              <a:gd name="connsiteY1" fmla="*/ 0 h 6858000"/>
              <a:gd name="connsiteX2" fmla="*/ 7492339 w 8443572"/>
              <a:gd name="connsiteY2" fmla="*/ 79009 h 6858000"/>
              <a:gd name="connsiteX3" fmla="*/ 8443572 w 8443572"/>
              <a:gd name="connsiteY3" fmla="*/ 3429001 h 6858000"/>
              <a:gd name="connsiteX4" fmla="*/ 7492339 w 8443572"/>
              <a:gd name="connsiteY4" fmla="*/ 6778993 h 6858000"/>
              <a:gd name="connsiteX5" fmla="*/ 7439244 w 8443572"/>
              <a:gd name="connsiteY5" fmla="*/ 6858000 h 6858000"/>
              <a:gd name="connsiteX6" fmla="*/ 0 w 844357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43572" h="6858000">
                <a:moveTo>
                  <a:pt x="0" y="0"/>
                </a:moveTo>
                <a:lnTo>
                  <a:pt x="7439242" y="0"/>
                </a:lnTo>
                <a:lnTo>
                  <a:pt x="7492339" y="79009"/>
                </a:lnTo>
                <a:cubicBezTo>
                  <a:pt x="8089774" y="1013167"/>
                  <a:pt x="8443572" y="2172770"/>
                  <a:pt x="8443572" y="3429001"/>
                </a:cubicBezTo>
                <a:cubicBezTo>
                  <a:pt x="8443572" y="4685233"/>
                  <a:pt x="8089774" y="5844836"/>
                  <a:pt x="7492339" y="6778993"/>
                </a:cubicBezTo>
                <a:lnTo>
                  <a:pt x="7439244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2FCDA4-AB5F-27CC-3701-666D192CA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6893" y="1238250"/>
            <a:ext cx="7003107" cy="4381500"/>
          </a:xfrm>
        </p:spPr>
        <p:txBody>
          <a:bodyPr anchor="ctr">
            <a:normAutofit/>
          </a:bodyPr>
          <a:lstStyle/>
          <a:p>
            <a:r>
              <a:rPr lang="en-US" sz="7200"/>
              <a:t>After School</a:t>
            </a:r>
            <a:br>
              <a:rPr lang="en-US" sz="7200"/>
            </a:br>
            <a:r>
              <a:rPr lang="en-US" sz="7200"/>
              <a:t>Enrichment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9BB8D5F-ADF5-C28C-F0DD-4B22F1EF2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0232" y="1238250"/>
            <a:ext cx="3775859" cy="4381500"/>
          </a:xfrm>
        </p:spPr>
        <p:txBody>
          <a:bodyPr anchor="ctr">
            <a:normAutofit fontScale="85000" lnSpcReduction="1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Funded Apprenticeships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Foster independence and collaboration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Content and Lab Skills Learning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Connection with Internship Partners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(Dana Farber, Forsyth, Ragon)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0E4BB4F-99AB-4C4E-A763-C5AC5273D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27916"/>
            <a:ext cx="128016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3342944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Macintosh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Neue Haas Grotesk Text Pro</vt:lpstr>
      <vt:lpstr>Wingdings</vt:lpstr>
      <vt:lpstr>AccentBoxVTI</vt:lpstr>
      <vt:lpstr>Career Connections via High School Laboratories</vt:lpstr>
      <vt:lpstr>3 Strategies</vt:lpstr>
      <vt:lpstr>Curriculum Connections</vt:lpstr>
      <vt:lpstr>Capstone  Course</vt:lpstr>
      <vt:lpstr>After School Enrichment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 Connections via High School Laboratories</dc:title>
  <dc:creator>LAURIE JACKSONGRUSBY</dc:creator>
  <cp:lastModifiedBy>LAURIE JACKSONGRUSBY</cp:lastModifiedBy>
  <cp:revision>1</cp:revision>
  <dcterms:created xsi:type="dcterms:W3CDTF">2023-05-24T16:55:57Z</dcterms:created>
  <dcterms:modified xsi:type="dcterms:W3CDTF">2023-05-31T00:51:25Z</dcterms:modified>
</cp:coreProperties>
</file>