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7" roundtripDataSignature="AMtx7mg7W4w11c7pP4/GxvZ1yLXhhf9k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p:nvPr>
            <p:ph idx="2" type="sldImg"/>
          </p:nvPr>
        </p:nvSpPr>
        <p:spPr>
          <a:xfrm>
            <a:off x="1020763" y="317500"/>
            <a:ext cx="4826000" cy="361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ja-JP"/>
              <a:t>ABEプログラムはABEラボ修了に必要な機器（資料や試薬などすべての必要な資材）を貸し出します。 学生は以下のような高品質な実験機器を利用できます。</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ja-JP"/>
              <a:t>電気泳動機器</a:t>
            </a:r>
            <a:endParaRPr/>
          </a:p>
          <a:p>
            <a:pPr indent="-171450" lvl="0" marL="171450" rtl="0" algn="l">
              <a:spcBef>
                <a:spcPts val="0"/>
              </a:spcBef>
              <a:spcAft>
                <a:spcPts val="0"/>
              </a:spcAft>
              <a:buClr>
                <a:schemeClr val="dk1"/>
              </a:buClr>
              <a:buSzPts val="1200"/>
              <a:buFont typeface="Arial"/>
              <a:buChar char="•"/>
            </a:pPr>
            <a:r>
              <a:rPr lang="ja-JP"/>
              <a:t>ピペットとチップ </a:t>
            </a:r>
            <a:endParaRPr/>
          </a:p>
          <a:p>
            <a:pPr indent="-171450" lvl="0" marL="171450" rtl="0" algn="l">
              <a:spcBef>
                <a:spcPts val="0"/>
              </a:spcBef>
              <a:spcAft>
                <a:spcPts val="0"/>
              </a:spcAft>
              <a:buClr>
                <a:schemeClr val="dk1"/>
              </a:buClr>
              <a:buSzPts val="1200"/>
              <a:buFont typeface="Arial"/>
              <a:buChar char="•"/>
            </a:pPr>
            <a:r>
              <a:rPr lang="ja-JP"/>
              <a:t>画像ドキュメンテーションシステム  </a:t>
            </a:r>
            <a:endParaRPr/>
          </a:p>
          <a:p>
            <a:pPr indent="-171450" lvl="0" marL="171450" rtl="0" algn="l">
              <a:spcBef>
                <a:spcPts val="0"/>
              </a:spcBef>
              <a:spcAft>
                <a:spcPts val="0"/>
              </a:spcAft>
              <a:buClr>
                <a:schemeClr val="dk1"/>
              </a:buClr>
              <a:buSzPts val="1200"/>
              <a:buFont typeface="Arial"/>
              <a:buChar char="•"/>
            </a:pPr>
            <a:r>
              <a:rPr lang="ja-JP"/>
              <a:t>シェーカー（ミニインキュベーターシェーカー）</a:t>
            </a:r>
            <a:endParaRPr/>
          </a:p>
          <a:p>
            <a:pPr indent="-171450" lvl="0" marL="171450" rtl="0" algn="l">
              <a:spcBef>
                <a:spcPts val="0"/>
              </a:spcBef>
              <a:spcAft>
                <a:spcPts val="0"/>
              </a:spcAft>
              <a:buClr>
                <a:schemeClr val="dk1"/>
              </a:buClr>
              <a:buSzPts val="1200"/>
              <a:buFont typeface="Arial"/>
              <a:buChar char="•"/>
            </a:pPr>
            <a:r>
              <a:rPr lang="ja-JP"/>
              <a:t>微量遠心機</a:t>
            </a:r>
            <a:endParaRPr/>
          </a:p>
          <a:p>
            <a:pPr indent="-171450" lvl="0" marL="171450" rtl="0" algn="l">
              <a:spcBef>
                <a:spcPts val="0"/>
              </a:spcBef>
              <a:spcAft>
                <a:spcPts val="0"/>
              </a:spcAft>
              <a:buClr>
                <a:schemeClr val="dk1"/>
              </a:buClr>
              <a:buSzPts val="1200"/>
              <a:buFont typeface="Arial"/>
              <a:buChar char="•"/>
            </a:pPr>
            <a:r>
              <a:rPr lang="ja-JP"/>
              <a:t>小型遠心機   </a:t>
            </a:r>
            <a:endParaRPr/>
          </a:p>
          <a:p>
            <a:pPr indent="-171450" lvl="0" marL="171450" rtl="0" algn="l">
              <a:spcBef>
                <a:spcPts val="0"/>
              </a:spcBef>
              <a:spcAft>
                <a:spcPts val="0"/>
              </a:spcAft>
              <a:buClr>
                <a:schemeClr val="dk1"/>
              </a:buClr>
              <a:buSzPts val="1200"/>
              <a:buFont typeface="Arial"/>
              <a:buChar char="•"/>
            </a:pPr>
            <a:r>
              <a:rPr lang="ja-JP"/>
              <a:t>水槽 </a:t>
            </a:r>
            <a:endParaRPr/>
          </a:p>
          <a:p>
            <a:pPr indent="-171450" lvl="0" marL="171450" rtl="0" algn="l">
              <a:spcBef>
                <a:spcPts val="0"/>
              </a:spcBef>
              <a:spcAft>
                <a:spcPts val="0"/>
              </a:spcAft>
              <a:buClr>
                <a:schemeClr val="dk1"/>
              </a:buClr>
              <a:buSzPts val="1200"/>
              <a:buFont typeface="Arial"/>
              <a:buChar char="•"/>
            </a:pPr>
            <a:r>
              <a:rPr lang="ja-JP"/>
              <a:t>プラスチック製微量遠心管ラック </a:t>
            </a:r>
            <a:endParaRPr/>
          </a:p>
          <a:p>
            <a:pPr indent="-171450" lvl="0" marL="171450" rtl="0" algn="l">
              <a:spcBef>
                <a:spcPts val="0"/>
              </a:spcBef>
              <a:spcAft>
                <a:spcPts val="0"/>
              </a:spcAft>
              <a:buClr>
                <a:schemeClr val="dk1"/>
              </a:buClr>
              <a:buSzPts val="1200"/>
              <a:buFont typeface="Arial"/>
              <a:buChar char="•"/>
            </a:pPr>
            <a:r>
              <a:rPr lang="ja-JP"/>
              <a:t>ペトリ皿用インキュベーター</a:t>
            </a:r>
            <a:endParaRPr/>
          </a:p>
          <a:p>
            <a:pPr indent="-171450" lvl="0" marL="171450" rtl="0" algn="l">
              <a:spcBef>
                <a:spcPts val="0"/>
              </a:spcBef>
              <a:spcAft>
                <a:spcPts val="0"/>
              </a:spcAft>
              <a:buClr>
                <a:schemeClr val="dk1"/>
              </a:buClr>
              <a:buSzPts val="1200"/>
              <a:buFont typeface="Arial"/>
              <a:buChar char="•"/>
            </a:pPr>
            <a:r>
              <a:rPr lang="ja-JP"/>
              <a:t>サーモサイクラー</a:t>
            </a:r>
            <a:endParaRPr/>
          </a:p>
        </p:txBody>
      </p:sp>
      <p:sp>
        <p:nvSpPr>
          <p:cNvPr id="139" name="Google Shape;13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1020763" y="317500"/>
            <a:ext cx="4826000" cy="361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F497D"/>
              </a:buClr>
              <a:buSzPts val="1200"/>
              <a:buFont typeface="Calibri"/>
              <a:buNone/>
            </a:pPr>
            <a:r>
              <a:rPr lang="ja-JP" sz="1200">
                <a:solidFill>
                  <a:srgbClr val="1F497D"/>
                </a:solidFill>
                <a:latin typeface="Calibri"/>
                <a:ea typeface="Calibri"/>
                <a:cs typeface="Calibri"/>
                <a:sym typeface="Calibri"/>
              </a:rPr>
              <a:t>アムジェン・バイオテック・エクスペリエンスのラボは、組換えDNAテクニックを用いて目標産物を創るバイオテクノロジーの核となる技術を学生に紹介します。 ラボで、学生は科学者が創薬に使用する実験プロセスや研究ツールを使用します。</a:t>
            </a:r>
            <a:endParaRPr/>
          </a:p>
          <a:p>
            <a:pPr indent="0" lvl="0" marL="0" rtl="0" algn="l">
              <a:spcBef>
                <a:spcPts val="0"/>
              </a:spcBef>
              <a:spcAft>
                <a:spcPts val="0"/>
              </a:spcAft>
              <a:buNone/>
            </a:pPr>
            <a:r>
              <a:t/>
            </a:r>
            <a:endParaRPr/>
          </a:p>
          <a:p>
            <a:pPr indent="0" lvl="0" marL="0" rtl="0" algn="l">
              <a:spcBef>
                <a:spcPts val="0"/>
              </a:spcBef>
              <a:spcAft>
                <a:spcPts val="0"/>
              </a:spcAft>
              <a:buNone/>
            </a:pPr>
            <a:r>
              <a:rPr lang="ja-JP"/>
              <a:t>ABEラボでは、バイオテック医薬品の研究開発に実際に使用されている手順を経験できます。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4" name="Shape 14"/>
        <p:cNvGrpSpPr/>
        <p:nvPr/>
      </p:nvGrpSpPr>
      <p:grpSpPr>
        <a:xfrm>
          <a:off x="0" y="0"/>
          <a:ext cx="0" cy="0"/>
          <a:chOff x="0" y="0"/>
          <a:chExt cx="0" cy="0"/>
        </a:xfrm>
      </p:grpSpPr>
      <p:sp>
        <p:nvSpPr>
          <p:cNvPr id="15" name="Google Shape;15;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 name="Google Shape;16;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7" name="Google Shape;17;p1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1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1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3">
  <p:cSld name="BODY3">
    <p:spTree>
      <p:nvGrpSpPr>
        <p:cNvPr id="20" name="Shape 20"/>
        <p:cNvGrpSpPr/>
        <p:nvPr/>
      </p:nvGrpSpPr>
      <p:grpSpPr>
        <a:xfrm>
          <a:off x="0" y="0"/>
          <a:ext cx="0" cy="0"/>
          <a:chOff x="0" y="0"/>
          <a:chExt cx="0" cy="0"/>
        </a:xfrm>
      </p:grpSpPr>
      <p:sp>
        <p:nvSpPr>
          <p:cNvPr id="21" name="Google Shape;21;p16"/>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sz="3200">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1">
  <p:cSld name="BODY1">
    <p:spTree>
      <p:nvGrpSpPr>
        <p:cNvPr id="22" name="Shape 22"/>
        <p:cNvGrpSpPr/>
        <p:nvPr/>
      </p:nvGrpSpPr>
      <p:grpSpPr>
        <a:xfrm>
          <a:off x="0" y="0"/>
          <a:ext cx="0" cy="0"/>
          <a:chOff x="0" y="0"/>
          <a:chExt cx="0" cy="0"/>
        </a:xfrm>
      </p:grpSpPr>
      <p:sp>
        <p:nvSpPr>
          <p:cNvPr id="23" name="Google Shape;23;p17"/>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sz="3200">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17"/>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a:off x="0" y="0"/>
            <a:ext cx="9144000" cy="720725"/>
          </a:xfrm>
          <a:prstGeom prst="rect">
            <a:avLst/>
          </a:prstGeom>
          <a:solidFill>
            <a:srgbClr val="487D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1F497D"/>
              </a:solidFill>
              <a:latin typeface="Arial"/>
              <a:ea typeface="Arial"/>
              <a:cs typeface="Arial"/>
              <a:sym typeface="Arial"/>
            </a:endParaRPr>
          </a:p>
        </p:txBody>
      </p:sp>
      <p:pic>
        <p:nvPicPr>
          <p:cNvPr descr="V:\00本部事務\08総務部\03広報課\01広報企画チーム\英訳（ユアン）\13 PPT template\images\mark_logo_80.gif" id="11" name="Google Shape;11;p14"/>
          <p:cNvPicPr preferRelativeResize="0"/>
          <p:nvPr/>
        </p:nvPicPr>
        <p:blipFill rotWithShape="1">
          <a:blip r:embed="rId1">
            <a:alphaModFix/>
          </a:blip>
          <a:srcRect b="0" l="0" r="0" t="0"/>
          <a:stretch/>
        </p:blipFill>
        <p:spPr>
          <a:xfrm>
            <a:off x="2043" y="6498000"/>
            <a:ext cx="1395214" cy="360000"/>
          </a:xfrm>
          <a:prstGeom prst="rect">
            <a:avLst/>
          </a:prstGeom>
          <a:noFill/>
          <a:ln>
            <a:noFill/>
          </a:ln>
        </p:spPr>
      </p:pic>
      <p:sp>
        <p:nvSpPr>
          <p:cNvPr id="12" name="Google Shape;12;p14"/>
          <p:cNvSpPr txBox="1"/>
          <p:nvPr>
            <p:ph type="title"/>
          </p:nvPr>
        </p:nvSpPr>
        <p:spPr>
          <a:xfrm>
            <a:off x="0" y="0"/>
            <a:ext cx="9144000" cy="720725"/>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1" i="0" sz="32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pic>
        <p:nvPicPr>
          <p:cNvPr descr="テキスト&#10;&#10;中程度の精度で自動的に生成された説明" id="13" name="Google Shape;13;p14"/>
          <p:cNvPicPr preferRelativeResize="0"/>
          <p:nvPr/>
        </p:nvPicPr>
        <p:blipFill rotWithShape="1">
          <a:blip r:embed="rId2">
            <a:alphaModFix/>
          </a:blip>
          <a:srcRect b="0" l="0" r="0" t="0"/>
          <a:stretch/>
        </p:blipFill>
        <p:spPr>
          <a:xfrm>
            <a:off x="7684275" y="6498000"/>
            <a:ext cx="1459725" cy="360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15.jpg"/><Relationship Id="rId7" Type="http://schemas.openxmlformats.org/officeDocument/2006/relationships/image" Target="../media/image11.jpg"/><Relationship Id="rId8"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1"/>
          <p:cNvSpPr txBox="1"/>
          <p:nvPr>
            <p:ph type="ctrTitle"/>
          </p:nvPr>
        </p:nvSpPr>
        <p:spPr>
          <a:xfrm>
            <a:off x="323528" y="2060848"/>
            <a:ext cx="8496944" cy="23762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ja-JP" sz="4800">
                <a:solidFill>
                  <a:schemeClr val="dk1"/>
                </a:solidFill>
                <a:latin typeface="Arial"/>
                <a:ea typeface="Arial"/>
                <a:cs typeface="Arial"/>
                <a:sym typeface="Arial"/>
              </a:rPr>
              <a:t>ABEラボへようこそ</a:t>
            </a:r>
            <a:endParaRPr>
              <a:solidFill>
                <a:schemeClr val="dk1"/>
              </a:solidFill>
              <a:latin typeface="Arial"/>
              <a:ea typeface="Arial"/>
              <a:cs typeface="Arial"/>
              <a:sym typeface="Arial"/>
            </a:endParaRPr>
          </a:p>
        </p:txBody>
      </p:sp>
      <p:sp>
        <p:nvSpPr>
          <p:cNvPr id="30" name="Google Shape;30;p1"/>
          <p:cNvSpPr txBox="1"/>
          <p:nvPr/>
        </p:nvSpPr>
        <p:spPr>
          <a:xfrm>
            <a:off x="160379" y="116632"/>
            <a:ext cx="882324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400">
                <a:solidFill>
                  <a:schemeClr val="lt1"/>
                </a:solidFill>
                <a:latin typeface="Calibri"/>
                <a:ea typeface="Calibri"/>
                <a:cs typeface="Calibri"/>
                <a:sym typeface="Calibri"/>
              </a:rPr>
              <a:t>Amgen Biotech Experience (ABE)</a:t>
            </a:r>
            <a:endParaRPr b="1" sz="24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2"/>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バイオテクノロジー実験に必要なもの</a:t>
            </a:r>
            <a:endParaRPr/>
          </a:p>
        </p:txBody>
      </p:sp>
      <p:pic>
        <p:nvPicPr>
          <p:cNvPr id="142" name="Google Shape;142;p12"/>
          <p:cNvPicPr preferRelativeResize="0"/>
          <p:nvPr/>
        </p:nvPicPr>
        <p:blipFill rotWithShape="1">
          <a:blip r:embed="rId3">
            <a:alphaModFix/>
          </a:blip>
          <a:srcRect b="0" l="0" r="0" t="0"/>
          <a:stretch/>
        </p:blipFill>
        <p:spPr>
          <a:xfrm>
            <a:off x="749274" y="1279907"/>
            <a:ext cx="2279726" cy="1519817"/>
          </a:xfrm>
          <a:prstGeom prst="rect">
            <a:avLst/>
          </a:prstGeom>
          <a:noFill/>
          <a:ln>
            <a:noFill/>
          </a:ln>
        </p:spPr>
      </p:pic>
      <p:pic>
        <p:nvPicPr>
          <p:cNvPr id="143" name="Google Shape;143;p12"/>
          <p:cNvPicPr preferRelativeResize="0"/>
          <p:nvPr/>
        </p:nvPicPr>
        <p:blipFill rotWithShape="1">
          <a:blip r:embed="rId4">
            <a:alphaModFix/>
          </a:blip>
          <a:srcRect b="0" l="0" r="0" t="0"/>
          <a:stretch/>
        </p:blipFill>
        <p:spPr>
          <a:xfrm>
            <a:off x="3563888" y="1262002"/>
            <a:ext cx="2332224" cy="1555626"/>
          </a:xfrm>
          <a:prstGeom prst="rect">
            <a:avLst/>
          </a:prstGeom>
          <a:noFill/>
          <a:ln>
            <a:noFill/>
          </a:ln>
        </p:spPr>
      </p:pic>
      <p:pic>
        <p:nvPicPr>
          <p:cNvPr id="144" name="Google Shape;144;p12"/>
          <p:cNvPicPr preferRelativeResize="0"/>
          <p:nvPr/>
        </p:nvPicPr>
        <p:blipFill rotWithShape="1">
          <a:blip r:embed="rId5">
            <a:alphaModFix/>
          </a:blip>
          <a:srcRect b="0" l="0" r="0" t="0"/>
          <a:stretch/>
        </p:blipFill>
        <p:spPr>
          <a:xfrm>
            <a:off x="6431001" y="1279907"/>
            <a:ext cx="2144904" cy="1519817"/>
          </a:xfrm>
          <a:prstGeom prst="rect">
            <a:avLst/>
          </a:prstGeom>
          <a:noFill/>
          <a:ln>
            <a:noFill/>
          </a:ln>
        </p:spPr>
      </p:pic>
      <p:sp>
        <p:nvSpPr>
          <p:cNvPr id="145" name="Google Shape;145;p12"/>
          <p:cNvSpPr txBox="1"/>
          <p:nvPr/>
        </p:nvSpPr>
        <p:spPr>
          <a:xfrm>
            <a:off x="1382427" y="3067922"/>
            <a:ext cx="101341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PCR装置</a:t>
            </a:r>
            <a:endParaRPr/>
          </a:p>
        </p:txBody>
      </p:sp>
      <p:sp>
        <p:nvSpPr>
          <p:cNvPr id="146" name="Google Shape;146;p12"/>
          <p:cNvSpPr txBox="1"/>
          <p:nvPr/>
        </p:nvSpPr>
        <p:spPr>
          <a:xfrm>
            <a:off x="3945173" y="3067922"/>
            <a:ext cx="156966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電気泳動装置</a:t>
            </a:r>
            <a:endParaRPr sz="1800">
              <a:solidFill>
                <a:schemeClr val="dk1"/>
              </a:solidFill>
              <a:latin typeface="Calibri"/>
              <a:ea typeface="Calibri"/>
              <a:cs typeface="Calibri"/>
              <a:sym typeface="Calibri"/>
            </a:endParaRPr>
          </a:p>
        </p:txBody>
      </p:sp>
      <p:sp>
        <p:nvSpPr>
          <p:cNvPr id="147" name="Google Shape;147;p12"/>
          <p:cNvSpPr txBox="1"/>
          <p:nvPr/>
        </p:nvSpPr>
        <p:spPr>
          <a:xfrm>
            <a:off x="6651297" y="3070034"/>
            <a:ext cx="170431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マイクロピペット</a:t>
            </a:r>
            <a:endParaRPr/>
          </a:p>
        </p:txBody>
      </p:sp>
      <p:sp>
        <p:nvSpPr>
          <p:cNvPr id="148" name="Google Shape;148;p12"/>
          <p:cNvSpPr txBox="1"/>
          <p:nvPr/>
        </p:nvSpPr>
        <p:spPr>
          <a:xfrm>
            <a:off x="7505809" y="836712"/>
            <a:ext cx="159210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Calibri"/>
                <a:ea typeface="Calibri"/>
                <a:cs typeface="Calibri"/>
                <a:sym typeface="Calibri"/>
              </a:rPr>
              <a:t>Photos from Amplyus website</a:t>
            </a:r>
            <a:endParaRPr sz="900">
              <a:solidFill>
                <a:schemeClr val="dk1"/>
              </a:solidFill>
              <a:latin typeface="Calibri"/>
              <a:ea typeface="Calibri"/>
              <a:cs typeface="Calibri"/>
              <a:sym typeface="Calibri"/>
            </a:endParaRPr>
          </a:p>
        </p:txBody>
      </p:sp>
      <p:pic>
        <p:nvPicPr>
          <p:cNvPr descr="&lt;i&gt;Taq&lt;/i&gt; DNA Polymerase, recombinant" id="149" name="Google Shape;149;p12"/>
          <p:cNvPicPr preferRelativeResize="0"/>
          <p:nvPr/>
        </p:nvPicPr>
        <p:blipFill rotWithShape="1">
          <a:blip r:embed="rId6">
            <a:alphaModFix/>
          </a:blip>
          <a:srcRect b="0" l="0" r="0" t="0"/>
          <a:stretch/>
        </p:blipFill>
        <p:spPr>
          <a:xfrm>
            <a:off x="1670068" y="4005064"/>
            <a:ext cx="1535452" cy="1417340"/>
          </a:xfrm>
          <a:prstGeom prst="rect">
            <a:avLst/>
          </a:prstGeom>
          <a:noFill/>
          <a:ln>
            <a:noFill/>
          </a:ln>
        </p:spPr>
      </p:pic>
      <p:sp>
        <p:nvSpPr>
          <p:cNvPr id="150" name="Google Shape;150;p12"/>
          <p:cNvSpPr txBox="1"/>
          <p:nvPr/>
        </p:nvSpPr>
        <p:spPr>
          <a:xfrm>
            <a:off x="1547664" y="6453336"/>
            <a:ext cx="1835759"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chemeClr val="dk1"/>
                </a:solidFill>
                <a:latin typeface="Calibri"/>
                <a:ea typeface="Calibri"/>
                <a:cs typeface="Calibri"/>
                <a:sym typeface="Calibri"/>
              </a:rPr>
              <a:t>Photo from Thermo Fisher website</a:t>
            </a:r>
            <a:endParaRPr sz="900">
              <a:solidFill>
                <a:schemeClr val="dk1"/>
              </a:solidFill>
              <a:latin typeface="Calibri"/>
              <a:ea typeface="Calibri"/>
              <a:cs typeface="Calibri"/>
              <a:sym typeface="Calibri"/>
            </a:endParaRPr>
          </a:p>
        </p:txBody>
      </p:sp>
      <p:sp>
        <p:nvSpPr>
          <p:cNvPr id="151" name="Google Shape;151;p12"/>
          <p:cNvSpPr txBox="1"/>
          <p:nvPr/>
        </p:nvSpPr>
        <p:spPr>
          <a:xfrm>
            <a:off x="1931084" y="5338264"/>
            <a:ext cx="101341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PCR酵素</a:t>
            </a:r>
            <a:endParaRPr/>
          </a:p>
        </p:txBody>
      </p:sp>
      <p:sp>
        <p:nvSpPr>
          <p:cNvPr id="152" name="Google Shape;152;p12"/>
          <p:cNvSpPr txBox="1"/>
          <p:nvPr/>
        </p:nvSpPr>
        <p:spPr>
          <a:xfrm>
            <a:off x="4120915" y="5338264"/>
            <a:ext cx="110799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制限酵素</a:t>
            </a:r>
            <a:endParaRPr/>
          </a:p>
        </p:txBody>
      </p:sp>
      <p:pic>
        <p:nvPicPr>
          <p:cNvPr descr="BamHI-HF® | NEB" id="153" name="Google Shape;153;p12"/>
          <p:cNvPicPr preferRelativeResize="0"/>
          <p:nvPr/>
        </p:nvPicPr>
        <p:blipFill rotWithShape="1">
          <a:blip r:embed="rId7">
            <a:alphaModFix/>
          </a:blip>
          <a:srcRect b="0" l="0" r="0" t="0"/>
          <a:stretch/>
        </p:blipFill>
        <p:spPr>
          <a:xfrm>
            <a:off x="3878171" y="4265567"/>
            <a:ext cx="1593484" cy="896334"/>
          </a:xfrm>
          <a:prstGeom prst="rect">
            <a:avLst/>
          </a:prstGeom>
          <a:noFill/>
          <a:ln>
            <a:noFill/>
          </a:ln>
        </p:spPr>
      </p:pic>
      <p:sp>
        <p:nvSpPr>
          <p:cNvPr id="154" name="Google Shape;154;p12"/>
          <p:cNvSpPr txBox="1"/>
          <p:nvPr/>
        </p:nvSpPr>
        <p:spPr>
          <a:xfrm>
            <a:off x="4101509" y="6453336"/>
            <a:ext cx="1332416"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chemeClr val="dk1"/>
                </a:solidFill>
                <a:latin typeface="Calibri"/>
                <a:ea typeface="Calibri"/>
                <a:cs typeface="Calibri"/>
                <a:sym typeface="Calibri"/>
              </a:rPr>
              <a:t>Photo from NEB website</a:t>
            </a:r>
            <a:endParaRPr sz="900">
              <a:solidFill>
                <a:schemeClr val="dk1"/>
              </a:solidFill>
              <a:latin typeface="Calibri"/>
              <a:ea typeface="Calibri"/>
              <a:cs typeface="Calibri"/>
              <a:sym typeface="Calibri"/>
            </a:endParaRPr>
          </a:p>
        </p:txBody>
      </p:sp>
      <p:pic>
        <p:nvPicPr>
          <p:cNvPr descr="ソース画像を表示" id="155" name="Google Shape;155;p12"/>
          <p:cNvPicPr preferRelativeResize="0"/>
          <p:nvPr/>
        </p:nvPicPr>
        <p:blipFill rotWithShape="1">
          <a:blip r:embed="rId8">
            <a:alphaModFix/>
          </a:blip>
          <a:srcRect b="0" l="0" r="0" t="0"/>
          <a:stretch/>
        </p:blipFill>
        <p:spPr>
          <a:xfrm>
            <a:off x="6144306" y="4096389"/>
            <a:ext cx="1622735" cy="1234689"/>
          </a:xfrm>
          <a:prstGeom prst="rect">
            <a:avLst/>
          </a:prstGeom>
          <a:noFill/>
          <a:ln>
            <a:noFill/>
          </a:ln>
        </p:spPr>
      </p:pic>
      <p:sp>
        <p:nvSpPr>
          <p:cNvPr id="156" name="Google Shape;156;p12"/>
          <p:cNvSpPr txBox="1"/>
          <p:nvPr/>
        </p:nvSpPr>
        <p:spPr>
          <a:xfrm>
            <a:off x="6340403" y="5338264"/>
            <a:ext cx="123783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チューブ類</a:t>
            </a:r>
            <a:endParaRPr/>
          </a:p>
        </p:txBody>
      </p:sp>
      <p:sp>
        <p:nvSpPr>
          <p:cNvPr id="157" name="Google Shape;157;p12"/>
          <p:cNvSpPr txBox="1"/>
          <p:nvPr/>
        </p:nvSpPr>
        <p:spPr>
          <a:xfrm>
            <a:off x="6138783" y="6453336"/>
            <a:ext cx="1633781"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chemeClr val="dk1"/>
                </a:solidFill>
                <a:latin typeface="Calibri"/>
                <a:ea typeface="Calibri"/>
                <a:cs typeface="Calibri"/>
                <a:sym typeface="Calibri"/>
              </a:rPr>
              <a:t>Photo from Eppendorf website</a:t>
            </a:r>
            <a:endParaRPr sz="900">
              <a:solidFill>
                <a:schemeClr val="dk1"/>
              </a:solidFill>
              <a:latin typeface="Calibri"/>
              <a:ea typeface="Calibri"/>
              <a:cs typeface="Calibri"/>
              <a:sym typeface="Calibri"/>
            </a:endParaRPr>
          </a:p>
        </p:txBody>
      </p:sp>
      <p:sp>
        <p:nvSpPr>
          <p:cNvPr id="158" name="Google Shape;158;p12"/>
          <p:cNvSpPr txBox="1"/>
          <p:nvPr/>
        </p:nvSpPr>
        <p:spPr>
          <a:xfrm>
            <a:off x="7936019" y="5538319"/>
            <a:ext cx="91884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Calibri"/>
                <a:ea typeface="Calibri"/>
                <a:cs typeface="Calibri"/>
                <a:sym typeface="Calibri"/>
              </a:rPr>
              <a:t>などなど</a:t>
            </a:r>
            <a:endParaRPr sz="1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ABEラボを通してやってほしいこと</a:t>
            </a:r>
            <a:endParaRPr/>
          </a:p>
        </p:txBody>
      </p:sp>
      <p:sp>
        <p:nvSpPr>
          <p:cNvPr id="164" name="Google Shape;164;p13"/>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p>
            <a:pPr indent="-361950" lvl="0" marL="361950" rtl="0" algn="l">
              <a:spcBef>
                <a:spcPts val="0"/>
              </a:spcBef>
              <a:spcAft>
                <a:spcPts val="0"/>
              </a:spcAft>
              <a:buClr>
                <a:schemeClr val="dk1"/>
              </a:buClr>
              <a:buSzPts val="2400"/>
              <a:buChar char="•"/>
            </a:pPr>
            <a:r>
              <a:rPr lang="ja-JP"/>
              <a:t>バイオテクノロジー実験で使用する機器の取扱いを体験してみる。</a:t>
            </a:r>
            <a:endParaRPr/>
          </a:p>
          <a:p>
            <a:pPr indent="-209550" lvl="0" marL="361950" rtl="0" algn="l">
              <a:spcBef>
                <a:spcPts val="480"/>
              </a:spcBef>
              <a:spcAft>
                <a:spcPts val="0"/>
              </a:spcAft>
              <a:buClr>
                <a:schemeClr val="dk1"/>
              </a:buClr>
              <a:buSzPts val="2400"/>
              <a:buNone/>
            </a:pPr>
            <a:r>
              <a:t/>
            </a:r>
            <a:endParaRPr/>
          </a:p>
          <a:p>
            <a:pPr indent="-361950" lvl="0" marL="361950" rtl="0" algn="l">
              <a:spcBef>
                <a:spcPts val="480"/>
              </a:spcBef>
              <a:spcAft>
                <a:spcPts val="0"/>
              </a:spcAft>
              <a:buClr>
                <a:schemeClr val="dk1"/>
              </a:buClr>
              <a:buSzPts val="2400"/>
              <a:buChar char="•"/>
            </a:pPr>
            <a:r>
              <a:rPr lang="ja-JP"/>
              <a:t>バイオテクノロジー実験のうち、遺伝子組換え実験による目的タンパク質の発現・精製を体験してみる。</a:t>
            </a:r>
            <a:endParaRPr/>
          </a:p>
          <a:p>
            <a:pPr indent="-209550" lvl="0" marL="361950" rtl="0" algn="l">
              <a:spcBef>
                <a:spcPts val="480"/>
              </a:spcBef>
              <a:spcAft>
                <a:spcPts val="0"/>
              </a:spcAft>
              <a:buClr>
                <a:schemeClr val="dk1"/>
              </a:buClr>
              <a:buSzPts val="2400"/>
              <a:buNone/>
            </a:pPr>
            <a:r>
              <a:t/>
            </a:r>
            <a:endParaRPr/>
          </a:p>
          <a:p>
            <a:pPr indent="-361950" lvl="0" marL="361950" rtl="0" algn="l">
              <a:spcBef>
                <a:spcPts val="480"/>
              </a:spcBef>
              <a:spcAft>
                <a:spcPts val="0"/>
              </a:spcAft>
              <a:buClr>
                <a:schemeClr val="dk1"/>
              </a:buClr>
              <a:buSzPts val="2400"/>
              <a:buChar char="•"/>
            </a:pPr>
            <a:r>
              <a:rPr lang="ja-JP"/>
              <a:t>バイオテクノロジー実験の体験を通して、この技術を身近に感じつつ、自分だったらこの技術を使ってどんなことをしてみたいか想像してみる。</a:t>
            </a:r>
            <a:endParaRPr/>
          </a:p>
        </p:txBody>
      </p:sp>
      <p:sp>
        <p:nvSpPr>
          <p:cNvPr id="165" name="Google Shape;165;p13"/>
          <p:cNvSpPr txBox="1"/>
          <p:nvPr/>
        </p:nvSpPr>
        <p:spPr>
          <a:xfrm>
            <a:off x="5148064" y="5475656"/>
            <a:ext cx="36471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では、実験をやってみましょう！</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ABE（Amgen Biotech Experience）とは？</a:t>
            </a:r>
            <a:endParaRPr/>
          </a:p>
        </p:txBody>
      </p:sp>
      <p:pic>
        <p:nvPicPr>
          <p:cNvPr id="36" name="Google Shape;36;p2"/>
          <p:cNvPicPr preferRelativeResize="0"/>
          <p:nvPr/>
        </p:nvPicPr>
        <p:blipFill rotWithShape="1">
          <a:blip r:embed="rId3">
            <a:alphaModFix/>
          </a:blip>
          <a:srcRect b="0" l="0" r="0" t="0"/>
          <a:stretch/>
        </p:blipFill>
        <p:spPr>
          <a:xfrm>
            <a:off x="0" y="717176"/>
            <a:ext cx="9144000" cy="53400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3"/>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ABE（Amgen Biotech Experience）とは？</a:t>
            </a:r>
            <a:endParaRPr/>
          </a:p>
        </p:txBody>
      </p:sp>
      <p:sp>
        <p:nvSpPr>
          <p:cNvPr id="42" name="Google Shape;42;p3"/>
          <p:cNvSpPr txBox="1"/>
          <p:nvPr>
            <p:ph idx="1" type="body"/>
          </p:nvPr>
        </p:nvSpPr>
        <p:spPr>
          <a:xfrm>
            <a:off x="457200" y="1013012"/>
            <a:ext cx="8363272" cy="5113151"/>
          </a:xfrm>
          <a:prstGeom prst="rect">
            <a:avLst/>
          </a:prstGeom>
          <a:noFill/>
          <a:ln>
            <a:noFill/>
          </a:ln>
        </p:spPr>
        <p:txBody>
          <a:bodyPr anchorCtr="0" anchor="t" bIns="45700" lIns="91425" spcFirstLastPara="1" rIns="91425" wrap="square" tIns="45700">
            <a:noAutofit/>
          </a:bodyPr>
          <a:lstStyle/>
          <a:p>
            <a:pPr indent="-361950" lvl="0" marL="361950" rtl="0" algn="l">
              <a:spcBef>
                <a:spcPts val="0"/>
              </a:spcBef>
              <a:spcAft>
                <a:spcPts val="0"/>
              </a:spcAft>
              <a:buClr>
                <a:schemeClr val="dk1"/>
              </a:buClr>
              <a:buSzPts val="2400"/>
              <a:buChar char="•"/>
            </a:pPr>
            <a:r>
              <a:rPr lang="ja-JP"/>
              <a:t>生命科学実験を体験することにより、バイオテクノロジーへの理解を深めることを目的にしています。</a:t>
            </a:r>
            <a:endParaRPr/>
          </a:p>
        </p:txBody>
      </p:sp>
      <p:sp>
        <p:nvSpPr>
          <p:cNvPr id="43" name="Google Shape;43;p3"/>
          <p:cNvSpPr txBox="1"/>
          <p:nvPr/>
        </p:nvSpPr>
        <p:spPr>
          <a:xfrm>
            <a:off x="817240" y="2294632"/>
            <a:ext cx="6779096" cy="240496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160"/>
              <a:buFont typeface="Arial"/>
              <a:buNone/>
            </a:pPr>
            <a:r>
              <a:rPr b="1" lang="ja-JP" sz="2400">
                <a:solidFill>
                  <a:schemeClr val="accent1"/>
                </a:solidFill>
                <a:latin typeface="Calibri"/>
                <a:ea typeface="Calibri"/>
                <a:cs typeface="Calibri"/>
                <a:sym typeface="Calibri"/>
              </a:rPr>
              <a:t>目指していること：</a:t>
            </a:r>
            <a:endParaRPr/>
          </a:p>
          <a:p>
            <a:pPr indent="-342900" lvl="2" marL="574669" marR="0" rtl="0" algn="l">
              <a:lnSpc>
                <a:spcPct val="100000"/>
              </a:lnSpc>
              <a:spcBef>
                <a:spcPts val="600"/>
              </a:spcBef>
              <a:spcAft>
                <a:spcPts val="0"/>
              </a:spcAft>
              <a:buClr>
                <a:schemeClr val="accent1"/>
              </a:buClr>
              <a:buSzPts val="1800"/>
              <a:buFont typeface="Courier New"/>
              <a:buChar char="o"/>
            </a:pPr>
            <a:r>
              <a:rPr b="1" i="0" lang="ja-JP" sz="2000" u="none" cap="none" strike="noStrike">
                <a:solidFill>
                  <a:schemeClr val="dk1"/>
                </a:solidFill>
                <a:latin typeface="Calibri"/>
                <a:ea typeface="Calibri"/>
                <a:cs typeface="Calibri"/>
                <a:sym typeface="Calibri"/>
              </a:rPr>
              <a:t>重要な生物学的概念を理解する </a:t>
            </a:r>
            <a:endParaRPr/>
          </a:p>
          <a:p>
            <a:pPr indent="-342900" lvl="2" marL="574669" marR="0" rtl="0" algn="l">
              <a:lnSpc>
                <a:spcPct val="100000"/>
              </a:lnSpc>
              <a:spcBef>
                <a:spcPts val="600"/>
              </a:spcBef>
              <a:spcAft>
                <a:spcPts val="0"/>
              </a:spcAft>
              <a:buClr>
                <a:schemeClr val="accent1"/>
              </a:buClr>
              <a:buSzPts val="1800"/>
              <a:buFont typeface="Courier New"/>
              <a:buChar char="o"/>
            </a:pPr>
            <a:r>
              <a:rPr b="1" i="0" lang="ja-JP" sz="2000" u="none" cap="none" strike="noStrike">
                <a:solidFill>
                  <a:schemeClr val="dk1"/>
                </a:solidFill>
                <a:latin typeface="Calibri"/>
                <a:ea typeface="Calibri"/>
                <a:cs typeface="Calibri"/>
                <a:sym typeface="Calibri"/>
              </a:rPr>
              <a:t>バイオテクノロジーの実際の応用例の知識を得る </a:t>
            </a:r>
            <a:endParaRPr/>
          </a:p>
          <a:p>
            <a:pPr indent="-342900" lvl="2" marL="574669" marR="0" rtl="0" algn="l">
              <a:lnSpc>
                <a:spcPct val="100000"/>
              </a:lnSpc>
              <a:spcBef>
                <a:spcPts val="600"/>
              </a:spcBef>
              <a:spcAft>
                <a:spcPts val="0"/>
              </a:spcAft>
              <a:buClr>
                <a:schemeClr val="accent1"/>
              </a:buClr>
              <a:buSzPts val="1800"/>
              <a:buFont typeface="Courier New"/>
              <a:buChar char="o"/>
            </a:pPr>
            <a:r>
              <a:rPr b="1" i="0" lang="ja-JP" sz="2000" u="none" cap="none" strike="noStrike">
                <a:solidFill>
                  <a:schemeClr val="dk1"/>
                </a:solidFill>
                <a:latin typeface="Calibri"/>
                <a:ea typeface="Calibri"/>
                <a:cs typeface="Calibri"/>
                <a:sym typeface="Calibri"/>
              </a:rPr>
              <a:t>バイオテクノロジーに関するキャリアについて認識する </a:t>
            </a:r>
            <a:endParaRPr/>
          </a:p>
          <a:p>
            <a:pPr indent="-342900" lvl="2" marL="574669" marR="0" rtl="0" algn="l">
              <a:lnSpc>
                <a:spcPct val="100000"/>
              </a:lnSpc>
              <a:spcBef>
                <a:spcPts val="600"/>
              </a:spcBef>
              <a:spcAft>
                <a:spcPts val="0"/>
              </a:spcAft>
              <a:buClr>
                <a:schemeClr val="accent1"/>
              </a:buClr>
              <a:buSzPts val="1800"/>
              <a:buFont typeface="Courier New"/>
              <a:buChar char="o"/>
            </a:pPr>
            <a:r>
              <a:rPr b="1" i="0" lang="ja-JP" sz="2000" u="none" cap="none" strike="noStrike">
                <a:solidFill>
                  <a:schemeClr val="dk1"/>
                </a:solidFill>
                <a:latin typeface="Calibri"/>
                <a:ea typeface="Calibri"/>
                <a:cs typeface="Calibri"/>
                <a:sym typeface="Calibri"/>
              </a:rPr>
              <a:t>バイオテクノロジーと科学を楽しむ</a:t>
            </a:r>
            <a:endParaRPr b="0" i="0" sz="2000" u="none" cap="none" strike="noStrike">
              <a:solidFill>
                <a:schemeClr val="dk1"/>
              </a:solidFill>
              <a:latin typeface="Calibri"/>
              <a:ea typeface="Calibri"/>
              <a:cs typeface="Calibri"/>
              <a:sym typeface="Calibri"/>
            </a:endParaRPr>
          </a:p>
        </p:txBody>
      </p:sp>
      <p:pic>
        <p:nvPicPr>
          <p:cNvPr id="44" name="Google Shape;44;p3"/>
          <p:cNvPicPr preferRelativeResize="0"/>
          <p:nvPr/>
        </p:nvPicPr>
        <p:blipFill rotWithShape="1">
          <a:blip r:embed="rId3">
            <a:alphaModFix/>
          </a:blip>
          <a:srcRect b="0" l="0" r="0" t="0"/>
          <a:stretch/>
        </p:blipFill>
        <p:spPr>
          <a:xfrm>
            <a:off x="1547664" y="4692391"/>
            <a:ext cx="2320498" cy="1544921"/>
          </a:xfrm>
          <a:prstGeom prst="rect">
            <a:avLst/>
          </a:prstGeom>
          <a:noFill/>
          <a:ln>
            <a:noFill/>
          </a:ln>
        </p:spPr>
      </p:pic>
      <p:pic>
        <p:nvPicPr>
          <p:cNvPr id="45" name="Google Shape;45;p3"/>
          <p:cNvPicPr preferRelativeResize="0"/>
          <p:nvPr/>
        </p:nvPicPr>
        <p:blipFill rotWithShape="1">
          <a:blip r:embed="rId4">
            <a:alphaModFix/>
          </a:blip>
          <a:srcRect b="0" l="0" r="0" t="0"/>
          <a:stretch/>
        </p:blipFill>
        <p:spPr>
          <a:xfrm>
            <a:off x="5449629" y="4688268"/>
            <a:ext cx="2320498" cy="1544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4"/>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バイオテクノロジーとは？</a:t>
            </a:r>
            <a:endParaRPr/>
          </a:p>
        </p:txBody>
      </p:sp>
      <p:sp>
        <p:nvSpPr>
          <p:cNvPr id="51" name="Google Shape;51;p4"/>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400"/>
              <a:buFont typeface="Calibri"/>
              <a:buAutoNum type="arabicPeriod"/>
            </a:pPr>
            <a:r>
              <a:rPr lang="ja-JP"/>
              <a:t>バイオテクノロジーと聞くと何を思い浮かべますか？</a:t>
            </a:r>
            <a:endParaRPr/>
          </a:p>
          <a:p>
            <a:pPr indent="-304800" lvl="0" marL="457200" rtl="0" algn="l">
              <a:spcBef>
                <a:spcPts val="480"/>
              </a:spcBef>
              <a:spcAft>
                <a:spcPts val="0"/>
              </a:spcAft>
              <a:buClr>
                <a:schemeClr val="dk1"/>
              </a:buClr>
              <a:buSzPts val="2400"/>
              <a:buFont typeface="Calibri"/>
              <a:buNone/>
            </a:pPr>
            <a:r>
              <a:t/>
            </a:r>
            <a:endParaRPr/>
          </a:p>
          <a:p>
            <a:pPr indent="-457200" lvl="0" marL="457200" rtl="0" algn="l">
              <a:spcBef>
                <a:spcPts val="480"/>
              </a:spcBef>
              <a:spcAft>
                <a:spcPts val="0"/>
              </a:spcAft>
              <a:buClr>
                <a:schemeClr val="dk1"/>
              </a:buClr>
              <a:buSzPts val="2400"/>
              <a:buFont typeface="Calibri"/>
              <a:buAutoNum type="arabicPeriod"/>
            </a:pPr>
            <a:r>
              <a:rPr lang="ja-JP"/>
              <a:t>これまでにバイオテクノロジーのツールやテクニックを使用したことがありますか？　</a:t>
            </a:r>
            <a:endParaRPr/>
          </a:p>
          <a:p>
            <a:pPr indent="-457200" lvl="1" marL="838200" rtl="0" algn="l">
              <a:spcBef>
                <a:spcPts val="400"/>
              </a:spcBef>
              <a:spcAft>
                <a:spcPts val="0"/>
              </a:spcAft>
              <a:buClr>
                <a:schemeClr val="dk1"/>
              </a:buClr>
              <a:buSzPts val="2000"/>
              <a:buChar char="–"/>
            </a:pPr>
            <a:r>
              <a:rPr lang="ja-JP"/>
              <a:t>それは何ですか？</a:t>
            </a:r>
            <a:endParaRPr/>
          </a:p>
          <a:p>
            <a:pPr indent="-457200" lvl="1" marL="838200" rtl="0" algn="l">
              <a:spcBef>
                <a:spcPts val="400"/>
              </a:spcBef>
              <a:spcAft>
                <a:spcPts val="0"/>
              </a:spcAft>
              <a:buClr>
                <a:schemeClr val="dk1"/>
              </a:buClr>
              <a:buSzPts val="2000"/>
              <a:buChar char="–"/>
            </a:pPr>
            <a:r>
              <a:rPr lang="ja-JP"/>
              <a:t>何のためにそれらを使いましたか？</a:t>
            </a:r>
            <a:endParaRPr/>
          </a:p>
          <a:p>
            <a:pPr indent="-304800" lvl="0" marL="457200" rtl="0" algn="l">
              <a:spcBef>
                <a:spcPts val="480"/>
              </a:spcBef>
              <a:spcAft>
                <a:spcPts val="0"/>
              </a:spcAft>
              <a:buClr>
                <a:schemeClr val="dk1"/>
              </a:buClr>
              <a:buSzPts val="2400"/>
              <a:buFont typeface="Calibri"/>
              <a:buNone/>
            </a:pPr>
            <a:r>
              <a:t/>
            </a:r>
            <a:endParaRPr/>
          </a:p>
          <a:p>
            <a:pPr indent="-304800" lvl="0" marL="457200" rtl="0" algn="l">
              <a:spcBef>
                <a:spcPts val="480"/>
              </a:spcBef>
              <a:spcAft>
                <a:spcPts val="0"/>
              </a:spcAft>
              <a:buClr>
                <a:schemeClr val="dk1"/>
              </a:buClr>
              <a:buSzPts val="2400"/>
              <a:buFont typeface="Calibri"/>
              <a:buNone/>
            </a:pPr>
            <a:r>
              <a:t/>
            </a:r>
            <a:endParaRPr/>
          </a:p>
        </p:txBody>
      </p:sp>
      <p:pic>
        <p:nvPicPr>
          <p:cNvPr descr="ソース画像を表示" id="52" name="Google Shape;52;p4"/>
          <p:cNvPicPr preferRelativeResize="0"/>
          <p:nvPr/>
        </p:nvPicPr>
        <p:blipFill rotWithShape="1">
          <a:blip r:embed="rId3">
            <a:alphaModFix/>
          </a:blip>
          <a:srcRect b="0" l="0" r="0" t="0"/>
          <a:stretch/>
        </p:blipFill>
        <p:spPr>
          <a:xfrm>
            <a:off x="1907704" y="3645024"/>
            <a:ext cx="4824536" cy="2684197"/>
          </a:xfrm>
          <a:prstGeom prst="rect">
            <a:avLst/>
          </a:prstGeom>
          <a:noFill/>
          <a:ln>
            <a:noFill/>
          </a:ln>
        </p:spPr>
      </p:pic>
      <p:sp>
        <p:nvSpPr>
          <p:cNvPr id="53" name="Google Shape;53;p4"/>
          <p:cNvSpPr txBox="1"/>
          <p:nvPr/>
        </p:nvSpPr>
        <p:spPr>
          <a:xfrm>
            <a:off x="5364088" y="6443151"/>
            <a:ext cx="18229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中外製薬ウェブサイトより</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5"/>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バイオテクノロジーとは？</a:t>
            </a:r>
            <a:endParaRPr/>
          </a:p>
        </p:txBody>
      </p:sp>
      <p:pic>
        <p:nvPicPr>
          <p:cNvPr id="59" name="Google Shape;59;p5"/>
          <p:cNvPicPr preferRelativeResize="0"/>
          <p:nvPr/>
        </p:nvPicPr>
        <p:blipFill rotWithShape="1">
          <a:blip r:embed="rId3">
            <a:alphaModFix/>
          </a:blip>
          <a:srcRect b="0" l="0" r="0" t="0"/>
          <a:stretch/>
        </p:blipFill>
        <p:spPr>
          <a:xfrm>
            <a:off x="179512" y="1138468"/>
            <a:ext cx="8570750" cy="4666796"/>
          </a:xfrm>
          <a:prstGeom prst="rect">
            <a:avLst/>
          </a:prstGeom>
          <a:noFill/>
          <a:ln>
            <a:noFill/>
          </a:ln>
        </p:spPr>
      </p:pic>
      <p:sp>
        <p:nvSpPr>
          <p:cNvPr id="60" name="Google Shape;60;p5"/>
          <p:cNvSpPr txBox="1"/>
          <p:nvPr/>
        </p:nvSpPr>
        <p:spPr>
          <a:xfrm>
            <a:off x="7020272" y="5805264"/>
            <a:ext cx="166904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厚労省ウェブサイトより</a:t>
            </a:r>
            <a:endParaRPr sz="1200">
              <a:solidFill>
                <a:schemeClr val="dk1"/>
              </a:solidFill>
              <a:latin typeface="Calibri"/>
              <a:ea typeface="Calibri"/>
              <a:cs typeface="Calibri"/>
              <a:sym typeface="Calibri"/>
            </a:endParaRPr>
          </a:p>
        </p:txBody>
      </p:sp>
      <p:sp>
        <p:nvSpPr>
          <p:cNvPr id="61" name="Google Shape;61;p5"/>
          <p:cNvSpPr txBox="1"/>
          <p:nvPr/>
        </p:nvSpPr>
        <p:spPr>
          <a:xfrm>
            <a:off x="5801925" y="821900"/>
            <a:ext cx="3342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Calibri"/>
                <a:ea typeface="Calibri"/>
                <a:cs typeface="Calibri"/>
                <a:sym typeface="Calibri"/>
              </a:rPr>
              <a:t>例：遺伝子組換え作物</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6"/>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バイオテクノロジーとは？</a:t>
            </a:r>
            <a:endParaRPr/>
          </a:p>
        </p:txBody>
      </p:sp>
      <p:sp>
        <p:nvSpPr>
          <p:cNvPr id="67" name="Google Shape;67;p6"/>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ja-JP"/>
              <a:t>例：医薬品</a:t>
            </a:r>
            <a:endParaRPr/>
          </a:p>
          <a:p>
            <a:pPr indent="-285750" lvl="1" marL="742950" rtl="0" algn="l">
              <a:spcBef>
                <a:spcPts val="400"/>
              </a:spcBef>
              <a:spcAft>
                <a:spcPts val="0"/>
              </a:spcAft>
              <a:buClr>
                <a:schemeClr val="dk1"/>
              </a:buClr>
              <a:buSzPts val="2000"/>
              <a:buChar char="–"/>
            </a:pPr>
            <a:r>
              <a:rPr lang="ja-JP"/>
              <a:t>インスリン（血糖値の恒常性維持）</a:t>
            </a:r>
            <a:endParaRPr/>
          </a:p>
          <a:p>
            <a:pPr indent="-228600" lvl="2" marL="1143000" rtl="0" algn="l">
              <a:spcBef>
                <a:spcPts val="360"/>
              </a:spcBef>
              <a:spcAft>
                <a:spcPts val="0"/>
              </a:spcAft>
              <a:buClr>
                <a:schemeClr val="dk1"/>
              </a:buClr>
              <a:buSzPts val="1800"/>
              <a:buChar char="•"/>
            </a:pPr>
            <a:r>
              <a:rPr lang="ja-JP"/>
              <a:t>1922年：ウシ膵臓抽出物を初めてヒトに投与</a:t>
            </a:r>
            <a:endParaRPr/>
          </a:p>
          <a:p>
            <a:pPr indent="-228600" lvl="2" marL="1143000" rtl="0" algn="l">
              <a:spcBef>
                <a:spcPts val="360"/>
              </a:spcBef>
              <a:spcAft>
                <a:spcPts val="0"/>
              </a:spcAft>
              <a:buClr>
                <a:schemeClr val="dk1"/>
              </a:buClr>
              <a:buSzPts val="1800"/>
              <a:buChar char="•"/>
            </a:pPr>
            <a:r>
              <a:rPr lang="ja-JP"/>
              <a:t>1922年：イーライリリーが商品化　家畜（ブタ）膵臓</a:t>
            </a:r>
            <a:endParaRPr/>
          </a:p>
          <a:p>
            <a:pPr indent="-228600" lvl="2" marL="1143000" rtl="0" algn="l">
              <a:spcBef>
                <a:spcPts val="360"/>
              </a:spcBef>
              <a:spcAft>
                <a:spcPts val="0"/>
              </a:spcAft>
              <a:buClr>
                <a:schemeClr val="dk1"/>
              </a:buClr>
              <a:buSzPts val="1800"/>
              <a:buChar char="•"/>
            </a:pPr>
            <a:r>
              <a:rPr lang="ja-JP"/>
              <a:t>1956年：ヒトインスリンのアミノ酸配列決定</a:t>
            </a:r>
            <a:endParaRPr/>
          </a:p>
          <a:p>
            <a:pPr indent="-228600" lvl="2" marL="1143000" rtl="0" algn="l">
              <a:spcBef>
                <a:spcPts val="360"/>
              </a:spcBef>
              <a:spcAft>
                <a:spcPts val="0"/>
              </a:spcAft>
              <a:buClr>
                <a:schemeClr val="dk1"/>
              </a:buClr>
              <a:buSzPts val="1800"/>
              <a:buChar char="•"/>
            </a:pPr>
            <a:r>
              <a:rPr lang="ja-JP"/>
              <a:t>1980年：ヒトインスリン遺伝子の配列決定</a:t>
            </a:r>
            <a:endParaRPr/>
          </a:p>
          <a:p>
            <a:pPr indent="-228600" lvl="2" marL="1143000" rtl="0" algn="l">
              <a:spcBef>
                <a:spcPts val="360"/>
              </a:spcBef>
              <a:spcAft>
                <a:spcPts val="0"/>
              </a:spcAft>
              <a:buClr>
                <a:schemeClr val="dk1"/>
              </a:buClr>
              <a:buSzPts val="1800"/>
              <a:buChar char="•"/>
            </a:pPr>
            <a:r>
              <a:rPr lang="ja-JP"/>
              <a:t>1982年：ヒト組換えインスリン（Genentech/イーライリリー）がFDAに認可</a:t>
            </a:r>
            <a:endParaRPr/>
          </a:p>
          <a:p>
            <a:pPr indent="-228600" lvl="3" marL="1600200" rtl="0" algn="l">
              <a:spcBef>
                <a:spcPts val="320"/>
              </a:spcBef>
              <a:spcAft>
                <a:spcPts val="0"/>
              </a:spcAft>
              <a:buClr>
                <a:schemeClr val="dk1"/>
              </a:buClr>
              <a:buSzPts val="1600"/>
              <a:buChar char="–"/>
            </a:pPr>
            <a:r>
              <a:rPr lang="ja-JP"/>
              <a:t>遺伝子組換えによる最初の医薬品</a:t>
            </a:r>
            <a:endParaRPr/>
          </a:p>
          <a:p>
            <a:pPr indent="0" lvl="0" marL="0" rtl="0" algn="l">
              <a:spcBef>
                <a:spcPts val="48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t/>
            </a:r>
            <a:endParaRPr/>
          </a:p>
        </p:txBody>
      </p:sp>
      <p:pic>
        <p:nvPicPr>
          <p:cNvPr descr="DNA 単色塗りつぶし" id="68" name="Google Shape;68;p6"/>
          <p:cNvPicPr preferRelativeResize="0"/>
          <p:nvPr/>
        </p:nvPicPr>
        <p:blipFill rotWithShape="1">
          <a:blip r:embed="rId3">
            <a:alphaModFix/>
          </a:blip>
          <a:srcRect b="0" l="0" r="0" t="0"/>
          <a:stretch/>
        </p:blipFill>
        <p:spPr>
          <a:xfrm>
            <a:off x="4230806" y="4849383"/>
            <a:ext cx="543610" cy="543610"/>
          </a:xfrm>
          <a:prstGeom prst="rect">
            <a:avLst/>
          </a:prstGeom>
          <a:noFill/>
          <a:ln>
            <a:noFill/>
          </a:ln>
        </p:spPr>
      </p:pic>
      <p:pic>
        <p:nvPicPr>
          <p:cNvPr descr="O157のイラスト" id="69" name="Google Shape;69;p6"/>
          <p:cNvPicPr preferRelativeResize="0"/>
          <p:nvPr/>
        </p:nvPicPr>
        <p:blipFill rotWithShape="1">
          <a:blip r:embed="rId4">
            <a:alphaModFix/>
          </a:blip>
          <a:srcRect b="0" l="0" r="0" t="0"/>
          <a:stretch/>
        </p:blipFill>
        <p:spPr>
          <a:xfrm>
            <a:off x="6012160" y="4221088"/>
            <a:ext cx="1800200" cy="1800200"/>
          </a:xfrm>
          <a:prstGeom prst="rect">
            <a:avLst/>
          </a:prstGeom>
          <a:noFill/>
          <a:ln>
            <a:noFill/>
          </a:ln>
        </p:spPr>
      </p:pic>
      <p:pic>
        <p:nvPicPr>
          <p:cNvPr descr="体細胞のイラスト" id="70" name="Google Shape;70;p6"/>
          <p:cNvPicPr preferRelativeResize="0"/>
          <p:nvPr/>
        </p:nvPicPr>
        <p:blipFill rotWithShape="1">
          <a:blip r:embed="rId5">
            <a:alphaModFix/>
          </a:blip>
          <a:srcRect b="0" l="0" r="0" t="0"/>
          <a:stretch/>
        </p:blipFill>
        <p:spPr>
          <a:xfrm>
            <a:off x="1193062" y="4221288"/>
            <a:ext cx="1800000" cy="180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8"/>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sz="3200"/>
              <a:t>セントラルドグマの概念</a:t>
            </a:r>
            <a:endParaRPr/>
          </a:p>
        </p:txBody>
      </p:sp>
      <p:sp>
        <p:nvSpPr>
          <p:cNvPr id="76" name="Google Shape;76;p8"/>
          <p:cNvSpPr txBox="1"/>
          <p:nvPr/>
        </p:nvSpPr>
        <p:spPr>
          <a:xfrm>
            <a:off x="395536" y="1628800"/>
            <a:ext cx="8136904" cy="344709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ja-JP" sz="2400">
                <a:solidFill>
                  <a:schemeClr val="dk1"/>
                </a:solidFill>
                <a:latin typeface="Calibri"/>
                <a:ea typeface="Calibri"/>
                <a:cs typeface="Calibri"/>
                <a:sym typeface="Calibri"/>
              </a:rPr>
              <a:t>すべての生物はDNAで遺伝情報を伝達している</a:t>
            </a:r>
            <a:endParaRPr sz="2400">
              <a:solidFill>
                <a:schemeClr val="dk1"/>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ja-JP" sz="2000">
                <a:solidFill>
                  <a:schemeClr val="dk1"/>
                </a:solidFill>
                <a:latin typeface="Calibri"/>
                <a:ea typeface="Calibri"/>
                <a:cs typeface="Calibri"/>
                <a:sym typeface="Calibri"/>
              </a:rPr>
              <a:t>　		</a:t>
            </a:r>
            <a:r>
              <a:rPr lang="ja-JP" sz="2400">
                <a:solidFill>
                  <a:schemeClr val="dk1"/>
                </a:solidFill>
                <a:latin typeface="Calibri"/>
                <a:ea typeface="Calibri"/>
                <a:cs typeface="Calibri"/>
                <a:sym typeface="Calibri"/>
              </a:rPr>
              <a:t>DNA　→　RNA　→　タンパク質</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65113" lvl="0" marL="536575" marR="0" rtl="0" algn="l">
              <a:spcBef>
                <a:spcPts val="0"/>
              </a:spcBef>
              <a:spcAft>
                <a:spcPts val="0"/>
              </a:spcAft>
              <a:buNone/>
            </a:pPr>
            <a:r>
              <a:rPr lang="ja-JP" sz="2400">
                <a:solidFill>
                  <a:schemeClr val="dk1"/>
                </a:solidFill>
                <a:latin typeface="Calibri"/>
                <a:ea typeface="Calibri"/>
                <a:cs typeface="Calibri"/>
                <a:sym typeface="Calibri"/>
              </a:rPr>
              <a:t>→ 適切な方法でDNAを導入すれば、生物種を超えて目的のタンパク質を作らせることができる</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8"/>
          <p:cNvSpPr txBox="1"/>
          <p:nvPr/>
        </p:nvSpPr>
        <p:spPr>
          <a:xfrm>
            <a:off x="2927946" y="2704854"/>
            <a:ext cx="26521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Calibri"/>
                <a:ea typeface="Calibri"/>
                <a:cs typeface="Calibri"/>
                <a:sym typeface="Calibri"/>
              </a:rPr>
              <a:t>転写　　 	　  翻訳</a:t>
            </a:r>
            <a:endParaRPr/>
          </a:p>
        </p:txBody>
      </p:sp>
      <p:sp>
        <p:nvSpPr>
          <p:cNvPr id="78" name="Google Shape;78;p8"/>
          <p:cNvSpPr/>
          <p:nvPr/>
        </p:nvSpPr>
        <p:spPr>
          <a:xfrm rot="-2834135">
            <a:off x="2888983" y="5269358"/>
            <a:ext cx="288032" cy="432048"/>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8"/>
          <p:cNvSpPr/>
          <p:nvPr/>
        </p:nvSpPr>
        <p:spPr>
          <a:xfrm rot="-5400000">
            <a:off x="5436096" y="5517232"/>
            <a:ext cx="288032" cy="432048"/>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めだかのイラス" id="80" name="Google Shape;80;p8"/>
          <p:cNvPicPr preferRelativeResize="0"/>
          <p:nvPr/>
        </p:nvPicPr>
        <p:blipFill rotWithShape="1">
          <a:blip r:embed="rId3">
            <a:alphaModFix/>
          </a:blip>
          <a:srcRect b="0" l="0" r="0" t="0"/>
          <a:stretch/>
        </p:blipFill>
        <p:spPr>
          <a:xfrm>
            <a:off x="3315409" y="5072978"/>
            <a:ext cx="1784531" cy="1320553"/>
          </a:xfrm>
          <a:prstGeom prst="rect">
            <a:avLst/>
          </a:prstGeom>
          <a:noFill/>
          <a:ln>
            <a:noFill/>
          </a:ln>
        </p:spPr>
      </p:pic>
      <p:pic>
        <p:nvPicPr>
          <p:cNvPr descr="めだかのイラス" id="81" name="Google Shape;81;p8"/>
          <p:cNvPicPr preferRelativeResize="0"/>
          <p:nvPr/>
        </p:nvPicPr>
        <p:blipFill rotWithShape="1">
          <a:blip r:embed="rId4">
            <a:alphaModFix/>
          </a:blip>
          <a:srcRect b="0" l="0" r="0" t="0"/>
          <a:stretch/>
        </p:blipFill>
        <p:spPr>
          <a:xfrm>
            <a:off x="5890792" y="5072977"/>
            <a:ext cx="1784531" cy="1320553"/>
          </a:xfrm>
          <a:prstGeom prst="rect">
            <a:avLst/>
          </a:prstGeom>
          <a:noFill/>
          <a:ln>
            <a:noFill/>
          </a:ln>
        </p:spPr>
      </p:pic>
      <p:pic>
        <p:nvPicPr>
          <p:cNvPr descr="DNAのイラスト" id="82" name="Google Shape;82;p8"/>
          <p:cNvPicPr preferRelativeResize="0"/>
          <p:nvPr/>
        </p:nvPicPr>
        <p:blipFill rotWithShape="1">
          <a:blip r:embed="rId5">
            <a:alphaModFix/>
          </a:blip>
          <a:srcRect b="0" l="0" r="0" t="0"/>
          <a:stretch/>
        </p:blipFill>
        <p:spPr>
          <a:xfrm>
            <a:off x="1891925" y="4642651"/>
            <a:ext cx="968896" cy="9688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9"/>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外来遺伝子を大腸菌に導入するには？</a:t>
            </a:r>
            <a:endParaRPr/>
          </a:p>
        </p:txBody>
      </p:sp>
      <p:sp>
        <p:nvSpPr>
          <p:cNvPr id="88" name="Google Shape;88;p9"/>
          <p:cNvSpPr/>
          <p:nvPr/>
        </p:nvSpPr>
        <p:spPr>
          <a:xfrm>
            <a:off x="2581168" y="1012608"/>
            <a:ext cx="1152128" cy="1152128"/>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89" name="Google Shape;89;p9"/>
          <p:cNvGrpSpPr/>
          <p:nvPr/>
        </p:nvGrpSpPr>
        <p:grpSpPr>
          <a:xfrm>
            <a:off x="5900325" y="1740586"/>
            <a:ext cx="1402256" cy="208126"/>
            <a:chOff x="3194928" y="1737335"/>
            <a:chExt cx="2425792" cy="360041"/>
          </a:xfrm>
        </p:grpSpPr>
        <p:sp>
          <p:nvSpPr>
            <p:cNvPr id="90" name="Google Shape;90;p9"/>
            <p:cNvSpPr/>
            <p:nvPr/>
          </p:nvSpPr>
          <p:spPr>
            <a:xfrm>
              <a:off x="3843370" y="1737335"/>
              <a:ext cx="1224136" cy="36004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lt1"/>
                  </a:solidFill>
                  <a:latin typeface="Calibri"/>
                  <a:ea typeface="Calibri"/>
                  <a:cs typeface="Calibri"/>
                  <a:sym typeface="Calibri"/>
                </a:rPr>
                <a:t>target</a:t>
              </a:r>
              <a:endParaRPr sz="1600">
                <a:solidFill>
                  <a:schemeClr val="lt1"/>
                </a:solidFill>
                <a:latin typeface="Calibri"/>
                <a:ea typeface="Calibri"/>
                <a:cs typeface="Calibri"/>
                <a:sym typeface="Calibri"/>
              </a:endParaRPr>
            </a:p>
          </p:txBody>
        </p:sp>
        <p:sp>
          <p:nvSpPr>
            <p:cNvPr id="91" name="Google Shape;91;p9"/>
            <p:cNvSpPr/>
            <p:nvPr/>
          </p:nvSpPr>
          <p:spPr>
            <a:xfrm>
              <a:off x="5067506" y="1737335"/>
              <a:ext cx="406896" cy="360040"/>
            </a:xfrm>
            <a:prstGeom prst="corner">
              <a:avLst>
                <a:gd fmla="val 50000" name="adj1"/>
                <a:gd fmla="val 26040" name="adj2"/>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92" name="Google Shape;92;p9"/>
            <p:cNvSpPr/>
            <p:nvPr/>
          </p:nvSpPr>
          <p:spPr>
            <a:xfrm flipH="1">
              <a:off x="3481241" y="1737335"/>
              <a:ext cx="373663" cy="360039"/>
            </a:xfrm>
            <a:prstGeom prst="corner">
              <a:avLst>
                <a:gd fmla="val 50000" name="adj1"/>
                <a:gd fmla="val 64375" name="adj2"/>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93" name="Google Shape;93;p9"/>
            <p:cNvSpPr/>
            <p:nvPr/>
          </p:nvSpPr>
          <p:spPr>
            <a:xfrm flipH="1" rot="10800000">
              <a:off x="3261431" y="1737337"/>
              <a:ext cx="373663" cy="360039"/>
            </a:xfrm>
            <a:prstGeom prst="corner">
              <a:avLst>
                <a:gd fmla="val 50000" name="adj1"/>
                <a:gd fmla="val 64375" name="adj2"/>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94" name="Google Shape;94;p9"/>
            <p:cNvSpPr/>
            <p:nvPr/>
          </p:nvSpPr>
          <p:spPr>
            <a:xfrm rot="10800000">
              <a:off x="5141816" y="1737336"/>
              <a:ext cx="406896" cy="360040"/>
            </a:xfrm>
            <a:prstGeom prst="corner">
              <a:avLst>
                <a:gd fmla="val 50000" name="adj1"/>
                <a:gd fmla="val 26040" name="adj2"/>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95" name="Google Shape;95;p9"/>
            <p:cNvSpPr/>
            <p:nvPr/>
          </p:nvSpPr>
          <p:spPr>
            <a:xfrm>
              <a:off x="3194928" y="1737335"/>
              <a:ext cx="72008" cy="36003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96" name="Google Shape;96;p9"/>
            <p:cNvSpPr/>
            <p:nvPr/>
          </p:nvSpPr>
          <p:spPr>
            <a:xfrm>
              <a:off x="5548712" y="1737335"/>
              <a:ext cx="72008" cy="36004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sp>
        <p:nvSpPr>
          <p:cNvPr id="97" name="Google Shape;97;p9"/>
          <p:cNvSpPr/>
          <p:nvPr/>
        </p:nvSpPr>
        <p:spPr>
          <a:xfrm>
            <a:off x="3085224" y="2219655"/>
            <a:ext cx="144016" cy="290749"/>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9"/>
          <p:cNvSpPr/>
          <p:nvPr/>
        </p:nvSpPr>
        <p:spPr>
          <a:xfrm>
            <a:off x="6556968" y="2226680"/>
            <a:ext cx="144016" cy="290749"/>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9" name="Google Shape;99;p9"/>
          <p:cNvGrpSpPr/>
          <p:nvPr/>
        </p:nvGrpSpPr>
        <p:grpSpPr>
          <a:xfrm>
            <a:off x="2667063" y="2636912"/>
            <a:ext cx="1125145" cy="1050225"/>
            <a:chOff x="409423" y="3108837"/>
            <a:chExt cx="1125145" cy="1050225"/>
          </a:xfrm>
        </p:grpSpPr>
        <p:sp>
          <p:nvSpPr>
            <p:cNvPr id="100" name="Google Shape;100;p9"/>
            <p:cNvSpPr/>
            <p:nvPr/>
          </p:nvSpPr>
          <p:spPr>
            <a:xfrm>
              <a:off x="409423" y="3108837"/>
              <a:ext cx="1060779" cy="887745"/>
            </a:xfrm>
            <a:custGeom>
              <a:rect b="b" l="l" r="r" t="t"/>
              <a:pathLst>
                <a:path extrusionOk="0" h="1017917" w="1216324">
                  <a:moveTo>
                    <a:pt x="310551" y="1017917"/>
                  </a:moveTo>
                  <a:cubicBezTo>
                    <a:pt x="296173" y="1006415"/>
                    <a:pt x="281275" y="995536"/>
                    <a:pt x="267418" y="983411"/>
                  </a:cubicBezTo>
                  <a:cubicBezTo>
                    <a:pt x="214279" y="936915"/>
                    <a:pt x="268626" y="975590"/>
                    <a:pt x="215660" y="940279"/>
                  </a:cubicBezTo>
                  <a:cubicBezTo>
                    <a:pt x="195590" y="880067"/>
                    <a:pt x="211903" y="919066"/>
                    <a:pt x="138022" y="828136"/>
                  </a:cubicBezTo>
                  <a:cubicBezTo>
                    <a:pt x="123860" y="810706"/>
                    <a:pt x="109267" y="793630"/>
                    <a:pt x="94890" y="776377"/>
                  </a:cubicBezTo>
                  <a:cubicBezTo>
                    <a:pt x="87080" y="767005"/>
                    <a:pt x="76950" y="759761"/>
                    <a:pt x="69011" y="750498"/>
                  </a:cubicBezTo>
                  <a:cubicBezTo>
                    <a:pt x="59654" y="739582"/>
                    <a:pt x="51758" y="727494"/>
                    <a:pt x="43132" y="715992"/>
                  </a:cubicBezTo>
                  <a:cubicBezTo>
                    <a:pt x="25177" y="644176"/>
                    <a:pt x="47040" y="715184"/>
                    <a:pt x="17252" y="655607"/>
                  </a:cubicBezTo>
                  <a:cubicBezTo>
                    <a:pt x="11064" y="643231"/>
                    <a:pt x="2764" y="606277"/>
                    <a:pt x="0" y="595222"/>
                  </a:cubicBezTo>
                  <a:cubicBezTo>
                    <a:pt x="3668" y="540195"/>
                    <a:pt x="2161" y="478028"/>
                    <a:pt x="17252" y="422694"/>
                  </a:cubicBezTo>
                  <a:cubicBezTo>
                    <a:pt x="22037" y="405149"/>
                    <a:pt x="24417" y="386068"/>
                    <a:pt x="34505" y="370936"/>
                  </a:cubicBezTo>
                  <a:lnTo>
                    <a:pt x="69011" y="319177"/>
                  </a:lnTo>
                  <a:cubicBezTo>
                    <a:pt x="85804" y="268795"/>
                    <a:pt x="64497" y="315065"/>
                    <a:pt x="103517" y="276045"/>
                  </a:cubicBezTo>
                  <a:cubicBezTo>
                    <a:pt x="110848" y="268714"/>
                    <a:pt x="114022" y="258038"/>
                    <a:pt x="120769" y="250166"/>
                  </a:cubicBezTo>
                  <a:cubicBezTo>
                    <a:pt x="136685" y="231597"/>
                    <a:pt x="158262" y="209853"/>
                    <a:pt x="181154" y="198407"/>
                  </a:cubicBezTo>
                  <a:cubicBezTo>
                    <a:pt x="189287" y="194340"/>
                    <a:pt x="198407" y="192656"/>
                    <a:pt x="207034" y="189781"/>
                  </a:cubicBezTo>
                  <a:cubicBezTo>
                    <a:pt x="227162" y="169653"/>
                    <a:pt x="243733" y="145186"/>
                    <a:pt x="267418" y="129396"/>
                  </a:cubicBezTo>
                  <a:cubicBezTo>
                    <a:pt x="293406" y="112071"/>
                    <a:pt x="297162" y="108022"/>
                    <a:pt x="327803" y="94890"/>
                  </a:cubicBezTo>
                  <a:cubicBezTo>
                    <a:pt x="336161" y="91308"/>
                    <a:pt x="345325" y="89846"/>
                    <a:pt x="353683" y="86264"/>
                  </a:cubicBezTo>
                  <a:cubicBezTo>
                    <a:pt x="459536" y="40899"/>
                    <a:pt x="327440" y="95071"/>
                    <a:pt x="414068" y="51758"/>
                  </a:cubicBezTo>
                  <a:cubicBezTo>
                    <a:pt x="422201" y="47692"/>
                    <a:pt x="431204" y="45630"/>
                    <a:pt x="439947" y="43132"/>
                  </a:cubicBezTo>
                  <a:cubicBezTo>
                    <a:pt x="468386" y="35006"/>
                    <a:pt x="487921" y="31811"/>
                    <a:pt x="517585" y="25879"/>
                  </a:cubicBezTo>
                  <a:cubicBezTo>
                    <a:pt x="529087" y="20128"/>
                    <a:pt x="539891" y="12692"/>
                    <a:pt x="552090" y="8626"/>
                  </a:cubicBezTo>
                  <a:cubicBezTo>
                    <a:pt x="566000" y="3989"/>
                    <a:pt x="580560" y="0"/>
                    <a:pt x="595222" y="0"/>
                  </a:cubicBezTo>
                  <a:cubicBezTo>
                    <a:pt x="690156" y="0"/>
                    <a:pt x="785003" y="5751"/>
                    <a:pt x="879894" y="8626"/>
                  </a:cubicBezTo>
                  <a:cubicBezTo>
                    <a:pt x="902898" y="20128"/>
                    <a:pt x="927506" y="28866"/>
                    <a:pt x="948905" y="43132"/>
                  </a:cubicBezTo>
                  <a:cubicBezTo>
                    <a:pt x="1011363" y="84771"/>
                    <a:pt x="982117" y="68365"/>
                    <a:pt x="1035169" y="94890"/>
                  </a:cubicBezTo>
                  <a:cubicBezTo>
                    <a:pt x="1043796" y="103517"/>
                    <a:pt x="1051677" y="112960"/>
                    <a:pt x="1061049" y="120770"/>
                  </a:cubicBezTo>
                  <a:cubicBezTo>
                    <a:pt x="1069014" y="127407"/>
                    <a:pt x="1080101" y="130220"/>
                    <a:pt x="1086928" y="138022"/>
                  </a:cubicBezTo>
                  <a:cubicBezTo>
                    <a:pt x="1100582" y="153627"/>
                    <a:pt x="1121434" y="189781"/>
                    <a:pt x="1121434" y="189781"/>
                  </a:cubicBezTo>
                  <a:cubicBezTo>
                    <a:pt x="1127185" y="207034"/>
                    <a:pt x="1130553" y="225273"/>
                    <a:pt x="1138686" y="241539"/>
                  </a:cubicBezTo>
                  <a:cubicBezTo>
                    <a:pt x="1152822" y="269811"/>
                    <a:pt x="1156952" y="274004"/>
                    <a:pt x="1164566" y="301924"/>
                  </a:cubicBezTo>
                  <a:cubicBezTo>
                    <a:pt x="1170805" y="324800"/>
                    <a:pt x="1176067" y="347932"/>
                    <a:pt x="1181818" y="370936"/>
                  </a:cubicBezTo>
                  <a:cubicBezTo>
                    <a:pt x="1184693" y="382438"/>
                    <a:pt x="1188120" y="393816"/>
                    <a:pt x="1190445" y="405441"/>
                  </a:cubicBezTo>
                  <a:cubicBezTo>
                    <a:pt x="1210023" y="503331"/>
                    <a:pt x="1200586" y="463256"/>
                    <a:pt x="1216324" y="526211"/>
                  </a:cubicBezTo>
                  <a:cubicBezTo>
                    <a:pt x="1213449" y="603849"/>
                    <a:pt x="1219336" y="682310"/>
                    <a:pt x="1207698" y="759124"/>
                  </a:cubicBezTo>
                  <a:cubicBezTo>
                    <a:pt x="1204592" y="779626"/>
                    <a:pt x="1184694" y="793630"/>
                    <a:pt x="1173192" y="810883"/>
                  </a:cubicBezTo>
                  <a:lnTo>
                    <a:pt x="1155939" y="836762"/>
                  </a:lnTo>
                  <a:cubicBezTo>
                    <a:pt x="1150188" y="845388"/>
                    <a:pt x="1143322" y="853368"/>
                    <a:pt x="1138686" y="862641"/>
                  </a:cubicBezTo>
                  <a:lnTo>
                    <a:pt x="1130060" y="879894"/>
                  </a:lnTo>
                </a:path>
              </a:pathLst>
            </a:cu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9"/>
            <p:cNvSpPr/>
            <p:nvPr/>
          </p:nvSpPr>
          <p:spPr>
            <a:xfrm flipH="1" rot="-8903574">
              <a:off x="685486" y="3909772"/>
              <a:ext cx="216000" cy="208125"/>
            </a:xfrm>
            <a:prstGeom prst="corner">
              <a:avLst>
                <a:gd fmla="val 50000" name="adj1"/>
                <a:gd fmla="val 64375" name="adj2"/>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102" name="Google Shape;102;p9"/>
            <p:cNvSpPr/>
            <p:nvPr/>
          </p:nvSpPr>
          <p:spPr>
            <a:xfrm rot="8783844">
              <a:off x="1261418" y="3823321"/>
              <a:ext cx="235211" cy="208125"/>
            </a:xfrm>
            <a:prstGeom prst="corner">
              <a:avLst>
                <a:gd fmla="val 50000" name="adj1"/>
                <a:gd fmla="val 26040" name="adj2"/>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grpSp>
        <p:nvGrpSpPr>
          <p:cNvPr id="103" name="Google Shape;103;p9"/>
          <p:cNvGrpSpPr/>
          <p:nvPr/>
        </p:nvGrpSpPr>
        <p:grpSpPr>
          <a:xfrm>
            <a:off x="6044341" y="2964974"/>
            <a:ext cx="1152169" cy="208125"/>
            <a:chOff x="3481241" y="1737335"/>
            <a:chExt cx="1993161" cy="360040"/>
          </a:xfrm>
        </p:grpSpPr>
        <p:sp>
          <p:nvSpPr>
            <p:cNvPr id="104" name="Google Shape;104;p9"/>
            <p:cNvSpPr/>
            <p:nvPr/>
          </p:nvSpPr>
          <p:spPr>
            <a:xfrm>
              <a:off x="3843370" y="1737335"/>
              <a:ext cx="1224136" cy="36004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lt1"/>
                  </a:solidFill>
                  <a:latin typeface="Calibri"/>
                  <a:ea typeface="Calibri"/>
                  <a:cs typeface="Calibri"/>
                  <a:sym typeface="Calibri"/>
                </a:rPr>
                <a:t>target</a:t>
              </a:r>
              <a:endParaRPr sz="1600">
                <a:solidFill>
                  <a:schemeClr val="lt1"/>
                </a:solidFill>
                <a:latin typeface="Calibri"/>
                <a:ea typeface="Calibri"/>
                <a:cs typeface="Calibri"/>
                <a:sym typeface="Calibri"/>
              </a:endParaRPr>
            </a:p>
          </p:txBody>
        </p:sp>
        <p:sp>
          <p:nvSpPr>
            <p:cNvPr id="105" name="Google Shape;105;p9"/>
            <p:cNvSpPr/>
            <p:nvPr/>
          </p:nvSpPr>
          <p:spPr>
            <a:xfrm>
              <a:off x="5067506" y="1737335"/>
              <a:ext cx="406896" cy="360040"/>
            </a:xfrm>
            <a:prstGeom prst="corner">
              <a:avLst>
                <a:gd fmla="val 50000" name="adj1"/>
                <a:gd fmla="val 26040" name="adj2"/>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106" name="Google Shape;106;p9"/>
            <p:cNvSpPr/>
            <p:nvPr/>
          </p:nvSpPr>
          <p:spPr>
            <a:xfrm flipH="1">
              <a:off x="3481241" y="1737335"/>
              <a:ext cx="373663" cy="360039"/>
            </a:xfrm>
            <a:prstGeom prst="corner">
              <a:avLst>
                <a:gd fmla="val 50000" name="adj1"/>
                <a:gd fmla="val 64375" name="adj2"/>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sp>
        <p:nvSpPr>
          <p:cNvPr id="107" name="Google Shape;107;p9"/>
          <p:cNvSpPr/>
          <p:nvPr/>
        </p:nvSpPr>
        <p:spPr>
          <a:xfrm rot="-2700000">
            <a:off x="3670985" y="3797719"/>
            <a:ext cx="144016" cy="290749"/>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9"/>
          <p:cNvSpPr/>
          <p:nvPr/>
        </p:nvSpPr>
        <p:spPr>
          <a:xfrm flipH="1" rot="2700000">
            <a:off x="6126046" y="3810115"/>
            <a:ext cx="144016" cy="290749"/>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9"/>
          <p:cNvSpPr txBox="1"/>
          <p:nvPr/>
        </p:nvSpPr>
        <p:spPr>
          <a:xfrm>
            <a:off x="5073556" y="893144"/>
            <a:ext cx="343676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Calibri"/>
                <a:ea typeface="Calibri"/>
                <a:cs typeface="Calibri"/>
                <a:sym typeface="Calibri"/>
              </a:rPr>
              <a:t>（</a:t>
            </a:r>
            <a:r>
              <a:rPr lang="ja-JP" sz="2400">
                <a:solidFill>
                  <a:srgbClr val="FF0000"/>
                </a:solidFill>
                <a:latin typeface="Calibri"/>
                <a:ea typeface="Calibri"/>
                <a:cs typeface="Calibri"/>
                <a:sym typeface="Calibri"/>
              </a:rPr>
              <a:t>PCR</a:t>
            </a:r>
            <a:r>
              <a:rPr lang="ja-JP" sz="2400">
                <a:solidFill>
                  <a:schemeClr val="dk1"/>
                </a:solidFill>
                <a:latin typeface="Calibri"/>
                <a:ea typeface="Calibri"/>
                <a:cs typeface="Calibri"/>
                <a:sym typeface="Calibri"/>
              </a:rPr>
              <a:t>で増幅した）</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ja-JP" sz="2400">
                <a:solidFill>
                  <a:schemeClr val="dk1"/>
                </a:solidFill>
                <a:latin typeface="Calibri"/>
                <a:ea typeface="Calibri"/>
                <a:cs typeface="Calibri"/>
                <a:sym typeface="Calibri"/>
              </a:rPr>
              <a:t>目的の遺伝子</a:t>
            </a:r>
            <a:endParaRPr/>
          </a:p>
        </p:txBody>
      </p:sp>
      <p:grpSp>
        <p:nvGrpSpPr>
          <p:cNvPr id="110" name="Google Shape;110;p9"/>
          <p:cNvGrpSpPr/>
          <p:nvPr/>
        </p:nvGrpSpPr>
        <p:grpSpPr>
          <a:xfrm>
            <a:off x="4075194" y="4077072"/>
            <a:ext cx="1777263" cy="831548"/>
            <a:chOff x="1345499" y="5037826"/>
            <a:chExt cx="1777263" cy="831548"/>
          </a:xfrm>
        </p:grpSpPr>
        <p:grpSp>
          <p:nvGrpSpPr>
            <p:cNvPr id="111" name="Google Shape;111;p9"/>
            <p:cNvGrpSpPr/>
            <p:nvPr/>
          </p:nvGrpSpPr>
          <p:grpSpPr>
            <a:xfrm>
              <a:off x="1657010" y="5661248"/>
              <a:ext cx="1322188" cy="208126"/>
              <a:chOff x="3261431" y="1737335"/>
              <a:chExt cx="2287281" cy="360041"/>
            </a:xfrm>
          </p:grpSpPr>
          <p:sp>
            <p:nvSpPr>
              <p:cNvPr id="112" name="Google Shape;112;p9"/>
              <p:cNvSpPr/>
              <p:nvPr/>
            </p:nvSpPr>
            <p:spPr>
              <a:xfrm>
                <a:off x="3843370" y="1737335"/>
                <a:ext cx="1224135" cy="36003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lt1"/>
                    </a:solidFill>
                    <a:latin typeface="Calibri"/>
                    <a:ea typeface="Calibri"/>
                    <a:cs typeface="Calibri"/>
                    <a:sym typeface="Calibri"/>
                  </a:rPr>
                  <a:t>target</a:t>
                </a:r>
                <a:endParaRPr sz="1600">
                  <a:solidFill>
                    <a:schemeClr val="lt1"/>
                  </a:solidFill>
                  <a:latin typeface="Calibri"/>
                  <a:ea typeface="Calibri"/>
                  <a:cs typeface="Calibri"/>
                  <a:sym typeface="Calibri"/>
                </a:endParaRPr>
              </a:p>
            </p:txBody>
          </p:sp>
          <p:sp>
            <p:nvSpPr>
              <p:cNvPr id="113" name="Google Shape;113;p9"/>
              <p:cNvSpPr/>
              <p:nvPr/>
            </p:nvSpPr>
            <p:spPr>
              <a:xfrm>
                <a:off x="5067506" y="1737335"/>
                <a:ext cx="406896" cy="360040"/>
              </a:xfrm>
              <a:prstGeom prst="corner">
                <a:avLst>
                  <a:gd fmla="val 50000" name="adj1"/>
                  <a:gd fmla="val 26040" name="adj2"/>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114" name="Google Shape;114;p9"/>
              <p:cNvSpPr/>
              <p:nvPr/>
            </p:nvSpPr>
            <p:spPr>
              <a:xfrm flipH="1">
                <a:off x="3481241" y="1737335"/>
                <a:ext cx="373663" cy="360039"/>
              </a:xfrm>
              <a:prstGeom prst="corner">
                <a:avLst>
                  <a:gd fmla="val 50000" name="adj1"/>
                  <a:gd fmla="val 64375" name="adj2"/>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115" name="Google Shape;115;p9"/>
              <p:cNvSpPr/>
              <p:nvPr/>
            </p:nvSpPr>
            <p:spPr>
              <a:xfrm flipH="1" rot="10800000">
                <a:off x="3261431" y="1737337"/>
                <a:ext cx="373663" cy="360039"/>
              </a:xfrm>
              <a:prstGeom prst="corner">
                <a:avLst>
                  <a:gd fmla="val 50000" name="adj1"/>
                  <a:gd fmla="val 64375" name="adj2"/>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116" name="Google Shape;116;p9"/>
              <p:cNvSpPr/>
              <p:nvPr/>
            </p:nvSpPr>
            <p:spPr>
              <a:xfrm rot="10800000">
                <a:off x="5141816" y="1737336"/>
                <a:ext cx="406896" cy="360040"/>
              </a:xfrm>
              <a:prstGeom prst="corner">
                <a:avLst>
                  <a:gd fmla="val 50000" name="adj1"/>
                  <a:gd fmla="val 26040" name="adj2"/>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sp>
          <p:nvSpPr>
            <p:cNvPr id="117" name="Google Shape;117;p9"/>
            <p:cNvSpPr/>
            <p:nvPr/>
          </p:nvSpPr>
          <p:spPr>
            <a:xfrm flipH="1">
              <a:off x="1345499" y="5037826"/>
              <a:ext cx="1777263" cy="750749"/>
            </a:xfrm>
            <a:custGeom>
              <a:rect b="b" l="l" r="r" t="t"/>
              <a:pathLst>
                <a:path extrusionOk="0" h="750749" w="1777263">
                  <a:moveTo>
                    <a:pt x="146871" y="741872"/>
                  </a:moveTo>
                  <a:cubicBezTo>
                    <a:pt x="74908" y="621932"/>
                    <a:pt x="167580" y="764091"/>
                    <a:pt x="86486" y="672861"/>
                  </a:cubicBezTo>
                  <a:cubicBezTo>
                    <a:pt x="72710" y="657363"/>
                    <a:pt x="63482" y="638355"/>
                    <a:pt x="51980" y="621102"/>
                  </a:cubicBezTo>
                  <a:cubicBezTo>
                    <a:pt x="34650" y="595107"/>
                    <a:pt x="30611" y="591369"/>
                    <a:pt x="17475" y="560717"/>
                  </a:cubicBezTo>
                  <a:cubicBezTo>
                    <a:pt x="13893" y="552359"/>
                    <a:pt x="11724" y="543464"/>
                    <a:pt x="8848" y="534838"/>
                  </a:cubicBezTo>
                  <a:cubicBezTo>
                    <a:pt x="-187" y="426417"/>
                    <a:pt x="-5426" y="456579"/>
                    <a:pt x="8848" y="370936"/>
                  </a:cubicBezTo>
                  <a:cubicBezTo>
                    <a:pt x="10668" y="360015"/>
                    <a:pt x="18166" y="316208"/>
                    <a:pt x="26101" y="301925"/>
                  </a:cubicBezTo>
                  <a:cubicBezTo>
                    <a:pt x="75678" y="212685"/>
                    <a:pt x="39098" y="280301"/>
                    <a:pt x="95112" y="224287"/>
                  </a:cubicBezTo>
                  <a:cubicBezTo>
                    <a:pt x="102443" y="216956"/>
                    <a:pt x="104563" y="205235"/>
                    <a:pt x="112365" y="198408"/>
                  </a:cubicBezTo>
                  <a:cubicBezTo>
                    <a:pt x="127970" y="184754"/>
                    <a:pt x="146871" y="175404"/>
                    <a:pt x="164124" y="163902"/>
                  </a:cubicBezTo>
                  <a:lnTo>
                    <a:pt x="215882" y="129397"/>
                  </a:lnTo>
                  <a:cubicBezTo>
                    <a:pt x="224508" y="123646"/>
                    <a:pt x="231925" y="115423"/>
                    <a:pt x="241761" y="112144"/>
                  </a:cubicBezTo>
                  <a:cubicBezTo>
                    <a:pt x="325078" y="84371"/>
                    <a:pt x="195536" y="128908"/>
                    <a:pt x="302146" y="86265"/>
                  </a:cubicBezTo>
                  <a:cubicBezTo>
                    <a:pt x="319032" y="79511"/>
                    <a:pt x="336652" y="74763"/>
                    <a:pt x="353905" y="69012"/>
                  </a:cubicBezTo>
                  <a:cubicBezTo>
                    <a:pt x="362531" y="66136"/>
                    <a:pt x="370815" y="61880"/>
                    <a:pt x="379784" y="60385"/>
                  </a:cubicBezTo>
                  <a:lnTo>
                    <a:pt x="431543" y="51759"/>
                  </a:lnTo>
                  <a:lnTo>
                    <a:pt x="483301" y="34506"/>
                  </a:lnTo>
                  <a:cubicBezTo>
                    <a:pt x="502621" y="28066"/>
                    <a:pt x="523577" y="20347"/>
                    <a:pt x="543686" y="17253"/>
                  </a:cubicBezTo>
                  <a:cubicBezTo>
                    <a:pt x="569422" y="13294"/>
                    <a:pt x="595464" y="11669"/>
                    <a:pt x="621324" y="8627"/>
                  </a:cubicBezTo>
                  <a:lnTo>
                    <a:pt x="690335" y="0"/>
                  </a:lnTo>
                  <a:lnTo>
                    <a:pt x="1044018" y="8627"/>
                  </a:lnTo>
                  <a:cubicBezTo>
                    <a:pt x="1064333" y="9473"/>
                    <a:pt x="1084227" y="14731"/>
                    <a:pt x="1104403" y="17253"/>
                  </a:cubicBezTo>
                  <a:cubicBezTo>
                    <a:pt x="1130241" y="20483"/>
                    <a:pt x="1156162" y="23004"/>
                    <a:pt x="1182041" y="25880"/>
                  </a:cubicBezTo>
                  <a:cubicBezTo>
                    <a:pt x="1193543" y="28755"/>
                    <a:pt x="1205146" y="31249"/>
                    <a:pt x="1216546" y="34506"/>
                  </a:cubicBezTo>
                  <a:cubicBezTo>
                    <a:pt x="1225289" y="37004"/>
                    <a:pt x="1233509" y="41349"/>
                    <a:pt x="1242426" y="43132"/>
                  </a:cubicBezTo>
                  <a:cubicBezTo>
                    <a:pt x="1262364" y="47120"/>
                    <a:pt x="1282806" y="48122"/>
                    <a:pt x="1302810" y="51759"/>
                  </a:cubicBezTo>
                  <a:cubicBezTo>
                    <a:pt x="1313798" y="53757"/>
                    <a:pt x="1350871" y="63410"/>
                    <a:pt x="1363195" y="69012"/>
                  </a:cubicBezTo>
                  <a:cubicBezTo>
                    <a:pt x="1386609" y="79655"/>
                    <a:pt x="1407808" y="95383"/>
                    <a:pt x="1432207" y="103517"/>
                  </a:cubicBezTo>
                  <a:cubicBezTo>
                    <a:pt x="1469333" y="115893"/>
                    <a:pt x="1449264" y="109939"/>
                    <a:pt x="1492592" y="120770"/>
                  </a:cubicBezTo>
                  <a:cubicBezTo>
                    <a:pt x="1501218" y="126521"/>
                    <a:pt x="1509679" y="132528"/>
                    <a:pt x="1518471" y="138023"/>
                  </a:cubicBezTo>
                  <a:cubicBezTo>
                    <a:pt x="1532689" y="146909"/>
                    <a:pt x="1547652" y="154601"/>
                    <a:pt x="1561603" y="163902"/>
                  </a:cubicBezTo>
                  <a:cubicBezTo>
                    <a:pt x="1573566" y="171877"/>
                    <a:pt x="1583249" y="183352"/>
                    <a:pt x="1596109" y="189782"/>
                  </a:cubicBezTo>
                  <a:cubicBezTo>
                    <a:pt x="1612375" y="197915"/>
                    <a:pt x="1647867" y="207034"/>
                    <a:pt x="1647867" y="207034"/>
                  </a:cubicBezTo>
                  <a:cubicBezTo>
                    <a:pt x="1653618" y="215661"/>
                    <a:pt x="1657024" y="226437"/>
                    <a:pt x="1665120" y="232914"/>
                  </a:cubicBezTo>
                  <a:cubicBezTo>
                    <a:pt x="1672220" y="238594"/>
                    <a:pt x="1683433" y="236496"/>
                    <a:pt x="1690999" y="241540"/>
                  </a:cubicBezTo>
                  <a:cubicBezTo>
                    <a:pt x="1701150" y="248307"/>
                    <a:pt x="1708252" y="258793"/>
                    <a:pt x="1716878" y="267419"/>
                  </a:cubicBezTo>
                  <a:cubicBezTo>
                    <a:pt x="1745083" y="352031"/>
                    <a:pt x="1699356" y="232508"/>
                    <a:pt x="1751384" y="310551"/>
                  </a:cubicBezTo>
                  <a:cubicBezTo>
                    <a:pt x="1757960" y="320416"/>
                    <a:pt x="1757438" y="333483"/>
                    <a:pt x="1760010" y="345057"/>
                  </a:cubicBezTo>
                  <a:cubicBezTo>
                    <a:pt x="1781913" y="443621"/>
                    <a:pt x="1756226" y="338542"/>
                    <a:pt x="1777263" y="422695"/>
                  </a:cubicBezTo>
                  <a:cubicBezTo>
                    <a:pt x="1774339" y="460708"/>
                    <a:pt x="1771515" y="540577"/>
                    <a:pt x="1760010" y="586597"/>
                  </a:cubicBezTo>
                  <a:cubicBezTo>
                    <a:pt x="1755599" y="604240"/>
                    <a:pt x="1748509" y="621102"/>
                    <a:pt x="1742758" y="638355"/>
                  </a:cubicBezTo>
                  <a:cubicBezTo>
                    <a:pt x="1739883" y="646981"/>
                    <a:pt x="1742757" y="661358"/>
                    <a:pt x="1734131" y="664234"/>
                  </a:cubicBezTo>
                  <a:lnTo>
                    <a:pt x="1708252" y="672861"/>
                  </a:lnTo>
                  <a:cubicBezTo>
                    <a:pt x="1699626" y="681487"/>
                    <a:pt x="1693037" y="692815"/>
                    <a:pt x="1682373" y="698740"/>
                  </a:cubicBezTo>
                  <a:cubicBezTo>
                    <a:pt x="1666475" y="707572"/>
                    <a:pt x="1648257" y="711582"/>
                    <a:pt x="1630614" y="715993"/>
                  </a:cubicBezTo>
                  <a:cubicBezTo>
                    <a:pt x="1573618" y="730242"/>
                    <a:pt x="1607873" y="723148"/>
                    <a:pt x="1527097" y="733246"/>
                  </a:cubicBezTo>
                  <a:cubicBezTo>
                    <a:pt x="1502434" y="741467"/>
                    <a:pt x="1493788" y="745083"/>
                    <a:pt x="1466712" y="750499"/>
                  </a:cubicBezTo>
                  <a:cubicBezTo>
                    <a:pt x="1463893" y="751063"/>
                    <a:pt x="1460961" y="750499"/>
                    <a:pt x="1458086" y="750499"/>
                  </a:cubicBezTo>
                </a:path>
              </a:pathLst>
            </a:cu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18" name="Google Shape;118;p9"/>
          <p:cNvGrpSpPr/>
          <p:nvPr/>
        </p:nvGrpSpPr>
        <p:grpSpPr>
          <a:xfrm rot="-3009012">
            <a:off x="3479309" y="1901534"/>
            <a:ext cx="269547" cy="114725"/>
            <a:chOff x="5949189" y="2993429"/>
            <a:chExt cx="269547" cy="114725"/>
          </a:xfrm>
        </p:grpSpPr>
        <p:sp>
          <p:nvSpPr>
            <p:cNvPr id="119" name="Google Shape;119;p9"/>
            <p:cNvSpPr/>
            <p:nvPr/>
          </p:nvSpPr>
          <p:spPr>
            <a:xfrm>
              <a:off x="6025449" y="2997552"/>
              <a:ext cx="45719" cy="110602"/>
            </a:xfrm>
            <a:prstGeom prst="rect">
              <a:avLst/>
            </a:prstGeom>
            <a:solidFill>
              <a:srgbClr val="FFC000"/>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9"/>
            <p:cNvSpPr/>
            <p:nvPr/>
          </p:nvSpPr>
          <p:spPr>
            <a:xfrm>
              <a:off x="5949189" y="2997551"/>
              <a:ext cx="45719" cy="110602"/>
            </a:xfrm>
            <a:prstGeom prst="rect">
              <a:avLst/>
            </a:prstGeom>
            <a:solidFill>
              <a:srgbClr val="FFFF00"/>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9"/>
            <p:cNvSpPr/>
            <p:nvPr/>
          </p:nvSpPr>
          <p:spPr>
            <a:xfrm>
              <a:off x="6101420" y="2994834"/>
              <a:ext cx="45719" cy="110602"/>
            </a:xfrm>
            <a:prstGeom prst="rect">
              <a:avLst/>
            </a:prstGeom>
            <a:solidFill>
              <a:srgbClr val="FF0000"/>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9"/>
            <p:cNvSpPr/>
            <p:nvPr/>
          </p:nvSpPr>
          <p:spPr>
            <a:xfrm>
              <a:off x="6173017" y="2993429"/>
              <a:ext cx="45719" cy="110602"/>
            </a:xfrm>
            <a:prstGeom prst="rect">
              <a:avLst/>
            </a:prstGeom>
            <a:solidFill>
              <a:srgbClr val="92D050"/>
            </a:solidFill>
            <a:ln cap="flat" cmpd="sng" w="190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3" name="Google Shape;123;p9"/>
          <p:cNvSpPr txBox="1"/>
          <p:nvPr/>
        </p:nvSpPr>
        <p:spPr>
          <a:xfrm>
            <a:off x="58559" y="1156593"/>
            <a:ext cx="263084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rgbClr val="FF0000"/>
                </a:solidFill>
                <a:latin typeface="Calibri"/>
                <a:ea typeface="Calibri"/>
                <a:cs typeface="Calibri"/>
                <a:sym typeface="Calibri"/>
              </a:rPr>
              <a:t>プラスミド</a:t>
            </a:r>
            <a:endParaRPr sz="2400">
              <a:solidFill>
                <a:srgbClr val="FF0000"/>
              </a:solidFill>
              <a:latin typeface="Calibri"/>
              <a:ea typeface="Calibri"/>
              <a:cs typeface="Calibri"/>
              <a:sym typeface="Calibri"/>
            </a:endParaRPr>
          </a:p>
          <a:p>
            <a:pPr indent="0" lvl="0" marL="0" marR="0" rtl="0" algn="ctr">
              <a:spcBef>
                <a:spcPts val="0"/>
              </a:spcBef>
              <a:spcAft>
                <a:spcPts val="0"/>
              </a:spcAft>
              <a:buNone/>
            </a:pPr>
            <a:r>
              <a:rPr lang="ja-JP" sz="2400">
                <a:solidFill>
                  <a:schemeClr val="dk1"/>
                </a:solidFill>
                <a:latin typeface="Calibri"/>
                <a:ea typeface="Calibri"/>
                <a:cs typeface="Calibri"/>
                <a:sym typeface="Calibri"/>
              </a:rPr>
              <a:t>（ベクター・運び屋）</a:t>
            </a:r>
            <a:endParaRPr sz="2400">
              <a:solidFill>
                <a:schemeClr val="dk1"/>
              </a:solidFill>
              <a:latin typeface="Calibri"/>
              <a:ea typeface="Calibri"/>
              <a:cs typeface="Calibri"/>
              <a:sym typeface="Calibri"/>
            </a:endParaRPr>
          </a:p>
        </p:txBody>
      </p:sp>
      <p:sp>
        <p:nvSpPr>
          <p:cNvPr id="124" name="Google Shape;124;p9"/>
          <p:cNvSpPr txBox="1"/>
          <p:nvPr/>
        </p:nvSpPr>
        <p:spPr>
          <a:xfrm>
            <a:off x="3229240" y="2204484"/>
            <a:ext cx="343676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rgbClr val="FF0000"/>
                </a:solidFill>
                <a:latin typeface="Calibri"/>
                <a:ea typeface="Calibri"/>
                <a:cs typeface="Calibri"/>
                <a:sym typeface="Calibri"/>
              </a:rPr>
              <a:t>制限酵素</a:t>
            </a:r>
            <a:r>
              <a:rPr lang="ja-JP" sz="2400">
                <a:solidFill>
                  <a:schemeClr val="dk1"/>
                </a:solidFill>
                <a:latin typeface="Calibri"/>
                <a:ea typeface="Calibri"/>
                <a:cs typeface="Calibri"/>
                <a:sym typeface="Calibri"/>
              </a:rPr>
              <a:t>処理</a:t>
            </a:r>
            <a:endParaRPr/>
          </a:p>
        </p:txBody>
      </p:sp>
      <p:sp>
        <p:nvSpPr>
          <p:cNvPr id="125" name="Google Shape;125;p9"/>
          <p:cNvSpPr txBox="1"/>
          <p:nvPr/>
        </p:nvSpPr>
        <p:spPr>
          <a:xfrm>
            <a:off x="3358531" y="3611203"/>
            <a:ext cx="343676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rgbClr val="FF0000"/>
                </a:solidFill>
                <a:latin typeface="Calibri"/>
                <a:ea typeface="Calibri"/>
                <a:cs typeface="Calibri"/>
                <a:sym typeface="Calibri"/>
              </a:rPr>
              <a:t>ライゲーション</a:t>
            </a:r>
            <a:endParaRPr sz="2400">
              <a:solidFill>
                <a:schemeClr val="dk1"/>
              </a:solidFill>
              <a:latin typeface="Calibri"/>
              <a:ea typeface="Calibri"/>
              <a:cs typeface="Calibri"/>
              <a:sym typeface="Calibri"/>
            </a:endParaRPr>
          </a:p>
        </p:txBody>
      </p:sp>
      <p:sp>
        <p:nvSpPr>
          <p:cNvPr id="126" name="Google Shape;126;p9"/>
          <p:cNvSpPr txBox="1"/>
          <p:nvPr/>
        </p:nvSpPr>
        <p:spPr>
          <a:xfrm>
            <a:off x="3773923" y="4949125"/>
            <a:ext cx="2668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rgbClr val="FF0000"/>
                </a:solidFill>
                <a:latin typeface="Calibri"/>
                <a:ea typeface="Calibri"/>
                <a:cs typeface="Calibri"/>
                <a:sym typeface="Calibri"/>
              </a:rPr>
              <a:t>組換えプラスミド</a:t>
            </a:r>
            <a:endParaRPr/>
          </a:p>
        </p:txBody>
      </p:sp>
      <p:sp>
        <p:nvSpPr>
          <p:cNvPr id="127" name="Google Shape;127;p9"/>
          <p:cNvSpPr/>
          <p:nvPr/>
        </p:nvSpPr>
        <p:spPr>
          <a:xfrm>
            <a:off x="5036016" y="5451243"/>
            <a:ext cx="144016" cy="290749"/>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9"/>
          <p:cNvSpPr txBox="1"/>
          <p:nvPr/>
        </p:nvSpPr>
        <p:spPr>
          <a:xfrm>
            <a:off x="3379990" y="5877272"/>
            <a:ext cx="343676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rgbClr val="FF0000"/>
                </a:solidFill>
                <a:latin typeface="Calibri"/>
                <a:ea typeface="Calibri"/>
                <a:cs typeface="Calibri"/>
                <a:sym typeface="Calibri"/>
              </a:rPr>
              <a:t>形質転換</a:t>
            </a:r>
            <a:endParaRPr sz="2400">
              <a:solidFill>
                <a:srgbClr val="FF0000"/>
              </a:solidFill>
              <a:latin typeface="Calibri"/>
              <a:ea typeface="Calibri"/>
              <a:cs typeface="Calibri"/>
              <a:sym typeface="Calibri"/>
            </a:endParaRPr>
          </a:p>
          <a:p>
            <a:pPr indent="0" lvl="0" marL="0" marR="0" rtl="0" algn="ctr">
              <a:spcBef>
                <a:spcPts val="0"/>
              </a:spcBef>
              <a:spcAft>
                <a:spcPts val="0"/>
              </a:spcAft>
              <a:buNone/>
            </a:pPr>
            <a:r>
              <a:rPr lang="ja-JP" sz="2400">
                <a:solidFill>
                  <a:schemeClr val="dk1"/>
                </a:solidFill>
                <a:latin typeface="Calibri"/>
                <a:ea typeface="Calibri"/>
                <a:cs typeface="Calibri"/>
                <a:sym typeface="Calibri"/>
              </a:rPr>
              <a:t>（大腸菌に入れる）</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0"/>
          <p:cNvPicPr preferRelativeResize="0"/>
          <p:nvPr/>
        </p:nvPicPr>
        <p:blipFill rotWithShape="1">
          <a:blip r:embed="rId3">
            <a:alphaModFix/>
          </a:blip>
          <a:srcRect b="0" l="0" r="0" t="6944"/>
          <a:stretch/>
        </p:blipFill>
        <p:spPr>
          <a:xfrm>
            <a:off x="1043608" y="1412776"/>
            <a:ext cx="6880037" cy="4824536"/>
          </a:xfrm>
          <a:prstGeom prst="rect">
            <a:avLst/>
          </a:prstGeom>
          <a:noFill/>
          <a:ln>
            <a:noFill/>
          </a:ln>
        </p:spPr>
      </p:pic>
      <p:sp>
        <p:nvSpPr>
          <p:cNvPr id="134" name="Google Shape;134;p10"/>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ABEラボの工程</a:t>
            </a:r>
            <a:endParaRPr/>
          </a:p>
        </p:txBody>
      </p:sp>
      <p:sp>
        <p:nvSpPr>
          <p:cNvPr id="135" name="Google Shape;135;p10"/>
          <p:cNvSpPr txBox="1"/>
          <p:nvPr/>
        </p:nvSpPr>
        <p:spPr>
          <a:xfrm>
            <a:off x="6976" y="717176"/>
            <a:ext cx="270458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Calibri"/>
                <a:ea typeface="Calibri"/>
                <a:cs typeface="Calibri"/>
                <a:sym typeface="Calibri"/>
              </a:rPr>
              <a:t>遺伝子組換え技術を用いて、</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蛍光タンパク質を作製する</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ODY">
  <a:themeElements>
    <a:clrScheme name="ユーザー定義 1">
      <a:dk1>
        <a:srgbClr val="000000"/>
      </a:dk1>
      <a:lt1>
        <a:srgbClr val="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2013-04-08T23:24:13Z</dcterms:created>
  <dc:creator>Yasuyuki Goto</dc:creator>
</cp:coreProperties>
</file>