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13" roundtripDataSignature="AMtx7mhCinsz5LDzC8ATNGSD5bejN1GrZ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customschemas.google.com/relationships/presentationmetadata" Target="meta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ja-JP"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 name="Shape 19"/>
        <p:cNvGrpSpPr/>
        <p:nvPr/>
      </p:nvGrpSpPr>
      <p:grpSpPr>
        <a:xfrm>
          <a:off x="0" y="0"/>
          <a:ext cx="0" cy="0"/>
          <a:chOff x="0" y="0"/>
          <a:chExt cx="0" cy="0"/>
        </a:xfrm>
      </p:grpSpPr>
      <p:sp>
        <p:nvSpPr>
          <p:cNvPr id="20" name="Google Shape;20;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 name="Google Shape;21;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 name="Shape 25"/>
        <p:cNvGrpSpPr/>
        <p:nvPr/>
      </p:nvGrpSpPr>
      <p:grpSpPr>
        <a:xfrm>
          <a:off x="0" y="0"/>
          <a:ext cx="0" cy="0"/>
          <a:chOff x="0" y="0"/>
          <a:chExt cx="0" cy="0"/>
        </a:xfrm>
      </p:grpSpPr>
      <p:sp>
        <p:nvSpPr>
          <p:cNvPr id="26" name="Google Shape;26;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 name="Google Shape;27;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 name="Google Shape;35;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 name="Google Shape;43;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ja-JP"/>
              <a:t>ピペットで液体を測り取る際は、まず容量をセットする必要があります。ピペットの側面やプランジャーボタンにP20又は2-20μlと表記されているマイクロピペットは2μl~20μlの液体を測り取ることができます。</a:t>
            </a:r>
            <a:endParaRPr/>
          </a:p>
          <a:p>
            <a:pPr indent="0" lvl="0" marL="0" rtl="0" algn="l">
              <a:spcBef>
                <a:spcPts val="0"/>
              </a:spcBef>
              <a:spcAft>
                <a:spcPts val="0"/>
              </a:spcAft>
              <a:buNone/>
            </a:pPr>
            <a:r>
              <a:rPr lang="ja-JP"/>
              <a:t>チップのつけ方は、チップボックスの</a:t>
            </a:r>
            <a:endParaRPr/>
          </a:p>
        </p:txBody>
      </p:sp>
      <p:sp>
        <p:nvSpPr>
          <p:cNvPr id="44" name="Google Shape;44;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 name="Google Shape;52;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 name="Google Shape;5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 name="Google Shape;6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3">
  <p:cSld name="BODY3">
    <p:spTree>
      <p:nvGrpSpPr>
        <p:cNvPr id="14" name="Shape 14"/>
        <p:cNvGrpSpPr/>
        <p:nvPr/>
      </p:nvGrpSpPr>
      <p:grpSpPr>
        <a:xfrm>
          <a:off x="0" y="0"/>
          <a:ext cx="0" cy="0"/>
          <a:chOff x="0" y="0"/>
          <a:chExt cx="0" cy="0"/>
        </a:xfrm>
      </p:grpSpPr>
      <p:sp>
        <p:nvSpPr>
          <p:cNvPr id="15" name="Google Shape;15;p9"/>
          <p:cNvSpPr txBox="1"/>
          <p:nvPr>
            <p:ph type="title"/>
          </p:nvPr>
        </p:nvSpPr>
        <p:spPr>
          <a:xfrm>
            <a:off x="0" y="0"/>
            <a:ext cx="9144000" cy="717176"/>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sz="3200">
                <a:solidFill>
                  <a:schemeClr val="lt1"/>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1">
  <p:cSld name="BODY1">
    <p:spTree>
      <p:nvGrpSpPr>
        <p:cNvPr id="16" name="Shape 16"/>
        <p:cNvGrpSpPr/>
        <p:nvPr/>
      </p:nvGrpSpPr>
      <p:grpSpPr>
        <a:xfrm>
          <a:off x="0" y="0"/>
          <a:ext cx="0" cy="0"/>
          <a:chOff x="0" y="0"/>
          <a:chExt cx="0" cy="0"/>
        </a:xfrm>
      </p:grpSpPr>
      <p:sp>
        <p:nvSpPr>
          <p:cNvPr id="17" name="Google Shape;17;p10"/>
          <p:cNvSpPr txBox="1"/>
          <p:nvPr>
            <p:ph type="title"/>
          </p:nvPr>
        </p:nvSpPr>
        <p:spPr>
          <a:xfrm>
            <a:off x="0" y="0"/>
            <a:ext cx="9144000" cy="717176"/>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sz="3200">
                <a:solidFill>
                  <a:schemeClr val="lt1"/>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 name="Google Shape;18;p10"/>
          <p:cNvSpPr txBox="1"/>
          <p:nvPr>
            <p:ph idx="1" type="body"/>
          </p:nvPr>
        </p:nvSpPr>
        <p:spPr>
          <a:xfrm>
            <a:off x="457200" y="1013012"/>
            <a:ext cx="8229600" cy="5113151"/>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8"/>
          <p:cNvSpPr/>
          <p:nvPr/>
        </p:nvSpPr>
        <p:spPr>
          <a:xfrm>
            <a:off x="0" y="0"/>
            <a:ext cx="9144000" cy="720725"/>
          </a:xfrm>
          <a:prstGeom prst="rect">
            <a:avLst/>
          </a:prstGeom>
          <a:solidFill>
            <a:srgbClr val="487DC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1F497D"/>
              </a:solidFill>
              <a:latin typeface="Arial"/>
              <a:ea typeface="Arial"/>
              <a:cs typeface="Arial"/>
              <a:sym typeface="Arial"/>
            </a:endParaRPr>
          </a:p>
        </p:txBody>
      </p:sp>
      <p:pic>
        <p:nvPicPr>
          <p:cNvPr descr="V:\00本部事務\08総務部\03広報課\01広報企画チーム\英訳（ユアン）\13 PPT template\images\mark_logo_80.gif" id="11" name="Google Shape;11;p8"/>
          <p:cNvPicPr preferRelativeResize="0"/>
          <p:nvPr/>
        </p:nvPicPr>
        <p:blipFill rotWithShape="1">
          <a:blip r:embed="rId1">
            <a:alphaModFix/>
          </a:blip>
          <a:srcRect b="0" l="0" r="0" t="0"/>
          <a:stretch/>
        </p:blipFill>
        <p:spPr>
          <a:xfrm>
            <a:off x="0" y="6498000"/>
            <a:ext cx="1395214" cy="360000"/>
          </a:xfrm>
          <a:prstGeom prst="rect">
            <a:avLst/>
          </a:prstGeom>
          <a:noFill/>
          <a:ln>
            <a:noFill/>
          </a:ln>
        </p:spPr>
      </p:pic>
      <p:sp>
        <p:nvSpPr>
          <p:cNvPr id="12" name="Google Shape;12;p8"/>
          <p:cNvSpPr txBox="1"/>
          <p:nvPr>
            <p:ph type="title"/>
          </p:nvPr>
        </p:nvSpPr>
        <p:spPr>
          <a:xfrm>
            <a:off x="0" y="0"/>
            <a:ext cx="9144000" cy="720725"/>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SzPts val="1400"/>
              <a:buNone/>
              <a:defRPr b="1" i="0" sz="3200" u="none" cap="none" strike="noStrike">
                <a:solidFill>
                  <a:schemeClr val="lt1"/>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pic>
        <p:nvPicPr>
          <p:cNvPr descr="テキスト&#10;&#10;中程度の精度で自動的に生成された説明" id="13" name="Google Shape;13;p8"/>
          <p:cNvPicPr preferRelativeResize="0"/>
          <p:nvPr/>
        </p:nvPicPr>
        <p:blipFill rotWithShape="1">
          <a:blip r:embed="rId2">
            <a:alphaModFix/>
          </a:blip>
          <a:srcRect b="0" l="0" r="0" t="0"/>
          <a:stretch/>
        </p:blipFill>
        <p:spPr>
          <a:xfrm>
            <a:off x="7684275" y="6498000"/>
            <a:ext cx="1459725" cy="360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about:blank" TargetMode="External"/><Relationship Id="rId4" Type="http://schemas.openxmlformats.org/officeDocument/2006/relationships/image" Target="../media/image9.jpg"/><Relationship Id="rId5"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 name="Shape 22"/>
        <p:cNvGrpSpPr/>
        <p:nvPr/>
      </p:nvGrpSpPr>
      <p:grpSpPr>
        <a:xfrm>
          <a:off x="0" y="0"/>
          <a:ext cx="0" cy="0"/>
          <a:chOff x="0" y="0"/>
          <a:chExt cx="0" cy="0"/>
        </a:xfrm>
      </p:grpSpPr>
      <p:sp>
        <p:nvSpPr>
          <p:cNvPr id="23" name="Google Shape;23;p1"/>
          <p:cNvSpPr txBox="1"/>
          <p:nvPr>
            <p:ph type="title"/>
          </p:nvPr>
        </p:nvSpPr>
        <p:spPr>
          <a:xfrm>
            <a:off x="0" y="0"/>
            <a:ext cx="9144000" cy="71717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ja-JP"/>
              <a:t>ABEラボ 1</a:t>
            </a:r>
            <a:endParaRPr/>
          </a:p>
        </p:txBody>
      </p:sp>
      <p:sp>
        <p:nvSpPr>
          <p:cNvPr id="24" name="Google Shape;24;p1"/>
          <p:cNvSpPr txBox="1"/>
          <p:nvPr/>
        </p:nvSpPr>
        <p:spPr>
          <a:xfrm>
            <a:off x="323528" y="2060848"/>
            <a:ext cx="8496944" cy="237626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4800">
                <a:solidFill>
                  <a:schemeClr val="dk1"/>
                </a:solidFill>
                <a:latin typeface="Arial"/>
                <a:ea typeface="Arial"/>
                <a:cs typeface="Arial"/>
                <a:sym typeface="Arial"/>
              </a:rPr>
              <a:t>マイクロピペットの使い方</a:t>
            </a:r>
            <a:endParaRPr sz="28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 name="Shape 28"/>
        <p:cNvGrpSpPr/>
        <p:nvPr/>
      </p:nvGrpSpPr>
      <p:grpSpPr>
        <a:xfrm>
          <a:off x="0" y="0"/>
          <a:ext cx="0" cy="0"/>
          <a:chOff x="0" y="0"/>
          <a:chExt cx="0" cy="0"/>
        </a:xfrm>
      </p:grpSpPr>
      <p:sp>
        <p:nvSpPr>
          <p:cNvPr id="29" name="Google Shape;29;p2"/>
          <p:cNvSpPr txBox="1"/>
          <p:nvPr>
            <p:ph type="title"/>
          </p:nvPr>
        </p:nvSpPr>
        <p:spPr>
          <a:xfrm>
            <a:off x="0" y="0"/>
            <a:ext cx="9144000" cy="71717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ja-JP"/>
              <a:t>実験の世界はミクロです</a:t>
            </a:r>
            <a:endParaRPr/>
          </a:p>
        </p:txBody>
      </p:sp>
      <p:sp>
        <p:nvSpPr>
          <p:cNvPr id="30" name="Google Shape;30;p2"/>
          <p:cNvSpPr txBox="1"/>
          <p:nvPr>
            <p:ph idx="1" type="body"/>
          </p:nvPr>
        </p:nvSpPr>
        <p:spPr>
          <a:xfrm>
            <a:off x="251520" y="836712"/>
            <a:ext cx="8640960" cy="532859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lang="ja-JP" sz="2000"/>
              <a:t> </a:t>
            </a:r>
            <a:r>
              <a:rPr lang="ja-JP" sz="2000">
                <a:solidFill>
                  <a:srgbClr val="7030A0"/>
                </a:solidFill>
              </a:rPr>
              <a:t>マイクロピペット</a:t>
            </a:r>
            <a:r>
              <a:rPr lang="ja-JP" sz="2000"/>
              <a:t>は、遺伝子工学で最もよく使用されるミリリットル（mL、1000分の1リットル）またはマイクロリットル（μL、100万分の1リットル）単位のごく少量の液体を正確に移動するために使用されます。 </a:t>
            </a:r>
            <a:endParaRPr sz="2000"/>
          </a:p>
          <a:p>
            <a:pPr indent="0" lvl="0" marL="0" rtl="0" algn="l">
              <a:spcBef>
                <a:spcPts val="400"/>
              </a:spcBef>
              <a:spcAft>
                <a:spcPts val="0"/>
              </a:spcAft>
              <a:buClr>
                <a:schemeClr val="dk1"/>
              </a:buClr>
              <a:buSzPts val="2000"/>
              <a:buNone/>
            </a:pPr>
            <a:r>
              <a:rPr lang="ja-JP" sz="2000"/>
              <a:t>この演習では、マイクロピペットの使用方法を学び、この非常に正確なツールで測定されたさまざまな量の溶液の相対的なサイズを視認し、この器具を使用してどれだけ正確な量を測定できるかを確認することができます。 </a:t>
            </a:r>
            <a:endParaRPr sz="2000"/>
          </a:p>
          <a:p>
            <a:pPr indent="0" lvl="0" marL="0" rtl="0" algn="l">
              <a:spcBef>
                <a:spcPts val="400"/>
              </a:spcBef>
              <a:spcAft>
                <a:spcPts val="0"/>
              </a:spcAft>
              <a:buClr>
                <a:schemeClr val="dk1"/>
              </a:buClr>
              <a:buSzPts val="2000"/>
              <a:buNone/>
            </a:pPr>
            <a:r>
              <a:t/>
            </a:r>
            <a:endParaRPr sz="2000"/>
          </a:p>
          <a:p>
            <a:pPr indent="0" lvl="0" marL="0" rtl="0" algn="l">
              <a:spcBef>
                <a:spcPts val="400"/>
              </a:spcBef>
              <a:spcAft>
                <a:spcPts val="0"/>
              </a:spcAft>
              <a:buClr>
                <a:schemeClr val="dk1"/>
              </a:buClr>
              <a:buSzPts val="2000"/>
              <a:buNone/>
            </a:pPr>
            <a:r>
              <a:t/>
            </a:r>
            <a:endParaRPr sz="2000"/>
          </a:p>
          <a:p>
            <a:pPr indent="0" lvl="0" marL="0" rtl="0" algn="l">
              <a:spcBef>
                <a:spcPts val="400"/>
              </a:spcBef>
              <a:spcAft>
                <a:spcPts val="0"/>
              </a:spcAft>
              <a:buClr>
                <a:schemeClr val="dk1"/>
              </a:buClr>
              <a:buSzPts val="2000"/>
              <a:buNone/>
            </a:pPr>
            <a:r>
              <a:t/>
            </a:r>
            <a:endParaRPr sz="2000"/>
          </a:p>
          <a:p>
            <a:pPr indent="0" lvl="0" marL="0" rtl="0" algn="l">
              <a:spcBef>
                <a:spcPts val="400"/>
              </a:spcBef>
              <a:spcAft>
                <a:spcPts val="0"/>
              </a:spcAft>
              <a:buClr>
                <a:schemeClr val="dk1"/>
              </a:buClr>
              <a:buSzPts val="2000"/>
              <a:buNone/>
            </a:pPr>
            <a:r>
              <a:t/>
            </a:r>
            <a:endParaRPr sz="2000"/>
          </a:p>
          <a:p>
            <a:pPr indent="0" lvl="0" marL="0" rtl="0" algn="l">
              <a:spcBef>
                <a:spcPts val="400"/>
              </a:spcBef>
              <a:spcAft>
                <a:spcPts val="0"/>
              </a:spcAft>
              <a:buClr>
                <a:schemeClr val="dk1"/>
              </a:buClr>
              <a:buSzPts val="2000"/>
              <a:buNone/>
            </a:pPr>
            <a:r>
              <a:t/>
            </a:r>
            <a:endParaRPr sz="2000"/>
          </a:p>
          <a:p>
            <a:pPr indent="0" lvl="0" marL="0" rtl="0" algn="l">
              <a:spcBef>
                <a:spcPts val="400"/>
              </a:spcBef>
              <a:spcAft>
                <a:spcPts val="0"/>
              </a:spcAft>
              <a:buClr>
                <a:schemeClr val="dk1"/>
              </a:buClr>
              <a:buSzPts val="2000"/>
              <a:buNone/>
            </a:pPr>
            <a:r>
              <a:t/>
            </a:r>
            <a:endParaRPr sz="2000"/>
          </a:p>
          <a:p>
            <a:pPr indent="0" lvl="0" marL="0" rtl="0" algn="l">
              <a:spcBef>
                <a:spcPts val="400"/>
              </a:spcBef>
              <a:spcAft>
                <a:spcPts val="0"/>
              </a:spcAft>
              <a:buClr>
                <a:schemeClr val="dk1"/>
              </a:buClr>
              <a:buSzPts val="2000"/>
              <a:buNone/>
            </a:pPr>
            <a:r>
              <a:t/>
            </a:r>
            <a:endParaRPr sz="2000"/>
          </a:p>
          <a:p>
            <a:pPr indent="0" lvl="0" marL="0" rtl="0" algn="l">
              <a:spcBef>
                <a:spcPts val="400"/>
              </a:spcBef>
              <a:spcAft>
                <a:spcPts val="0"/>
              </a:spcAft>
              <a:buClr>
                <a:schemeClr val="dk1"/>
              </a:buClr>
              <a:buSzPts val="2000"/>
              <a:buNone/>
            </a:pPr>
            <a:r>
              <a:t/>
            </a:r>
            <a:endParaRPr sz="2000"/>
          </a:p>
          <a:p>
            <a:pPr indent="0" lvl="0" marL="0" rtl="0" algn="l">
              <a:spcBef>
                <a:spcPts val="400"/>
              </a:spcBef>
              <a:spcAft>
                <a:spcPts val="0"/>
              </a:spcAft>
              <a:buClr>
                <a:schemeClr val="dk1"/>
              </a:buClr>
              <a:buSzPts val="2000"/>
              <a:buNone/>
            </a:pPr>
            <a:r>
              <a:rPr lang="ja-JP" sz="2000"/>
              <a:t>なぜ、実験ではごく少量の材料を正確に使用する必要があると思いますか？</a:t>
            </a:r>
            <a:endParaRPr sz="2000"/>
          </a:p>
        </p:txBody>
      </p:sp>
      <p:pic>
        <p:nvPicPr>
          <p:cNvPr id="31" name="Google Shape;31;p2">
            <a:hlinkClick r:id="rId3"/>
          </p:cNvPr>
          <p:cNvPicPr preferRelativeResize="0"/>
          <p:nvPr/>
        </p:nvPicPr>
        <p:blipFill rotWithShape="1">
          <a:blip r:embed="rId4">
            <a:alphaModFix/>
          </a:blip>
          <a:srcRect b="0" l="0" r="0" t="0"/>
          <a:stretch/>
        </p:blipFill>
        <p:spPr>
          <a:xfrm>
            <a:off x="1605543" y="3140968"/>
            <a:ext cx="1619107" cy="2158809"/>
          </a:xfrm>
          <a:prstGeom prst="rect">
            <a:avLst/>
          </a:prstGeom>
          <a:noFill/>
          <a:ln cap="flat" cmpd="sng" w="9525">
            <a:solidFill>
              <a:srgbClr val="7F7F7F"/>
            </a:solidFill>
            <a:prstDash val="solid"/>
            <a:miter lim="800000"/>
            <a:headEnd len="sm" w="sm" type="none"/>
            <a:tailEnd len="sm" w="sm" type="none"/>
          </a:ln>
        </p:spPr>
      </p:pic>
      <p:pic>
        <p:nvPicPr>
          <p:cNvPr id="32" name="Google Shape;32;p2"/>
          <p:cNvPicPr preferRelativeResize="0"/>
          <p:nvPr/>
        </p:nvPicPr>
        <p:blipFill rotWithShape="1">
          <a:blip r:embed="rId5">
            <a:alphaModFix/>
          </a:blip>
          <a:srcRect b="0" l="0" r="0" t="0"/>
          <a:stretch/>
        </p:blipFill>
        <p:spPr>
          <a:xfrm>
            <a:off x="4860032" y="3140968"/>
            <a:ext cx="2879039" cy="2158809"/>
          </a:xfrm>
          <a:prstGeom prst="rect">
            <a:avLst/>
          </a:prstGeom>
          <a:noFill/>
          <a:ln cap="flat" cmpd="sng" w="9525">
            <a:solidFill>
              <a:srgbClr val="7F7F7F"/>
            </a:solidFill>
            <a:prstDash val="solid"/>
            <a:miter lim="800000"/>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3"/>
          <p:cNvSpPr txBox="1"/>
          <p:nvPr>
            <p:ph type="title"/>
          </p:nvPr>
        </p:nvSpPr>
        <p:spPr>
          <a:xfrm>
            <a:off x="0" y="0"/>
            <a:ext cx="9144000" cy="71717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ja-JP"/>
              <a:t>マイクロピペット</a:t>
            </a:r>
            <a:endParaRPr/>
          </a:p>
        </p:txBody>
      </p:sp>
      <p:pic>
        <p:nvPicPr>
          <p:cNvPr id="38" name="Google Shape;38;p3"/>
          <p:cNvPicPr preferRelativeResize="0"/>
          <p:nvPr/>
        </p:nvPicPr>
        <p:blipFill rotWithShape="1">
          <a:blip r:embed="rId3">
            <a:alphaModFix/>
          </a:blip>
          <a:srcRect b="0" l="0" r="0" t="0"/>
          <a:stretch/>
        </p:blipFill>
        <p:spPr>
          <a:xfrm>
            <a:off x="280404" y="820299"/>
            <a:ext cx="6818685" cy="5491972"/>
          </a:xfrm>
          <a:prstGeom prst="rect">
            <a:avLst/>
          </a:prstGeom>
          <a:noFill/>
          <a:ln>
            <a:noFill/>
          </a:ln>
        </p:spPr>
      </p:pic>
      <p:sp>
        <p:nvSpPr>
          <p:cNvPr id="39" name="Google Shape;39;p3"/>
          <p:cNvSpPr txBox="1"/>
          <p:nvPr/>
        </p:nvSpPr>
        <p:spPr>
          <a:xfrm>
            <a:off x="3903799" y="2596513"/>
            <a:ext cx="4557900" cy="193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chemeClr val="dk1"/>
                </a:solidFill>
                <a:latin typeface="Calibri"/>
                <a:ea typeface="Calibri"/>
                <a:cs typeface="Calibri"/>
                <a:sym typeface="Calibri"/>
              </a:rPr>
              <a:t>プランジャーボタンは</a:t>
            </a:r>
            <a:r>
              <a:rPr lang="ja-JP" sz="2000">
                <a:solidFill>
                  <a:srgbClr val="FF0000"/>
                </a:solidFill>
                <a:latin typeface="Calibri"/>
                <a:ea typeface="Calibri"/>
                <a:cs typeface="Calibri"/>
                <a:sym typeface="Calibri"/>
              </a:rPr>
              <a:t>2</a:t>
            </a:r>
            <a:r>
              <a:rPr lang="ja-JP" sz="2000">
                <a:solidFill>
                  <a:srgbClr val="FF0000"/>
                </a:solidFill>
                <a:latin typeface="Calibri"/>
                <a:ea typeface="Calibri"/>
                <a:cs typeface="Calibri"/>
                <a:sym typeface="Calibri"/>
              </a:rPr>
              <a:t>段階式！</a:t>
            </a:r>
            <a:endParaRPr sz="2000">
              <a:solidFill>
                <a:srgbClr val="FF0000"/>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Arial"/>
              <a:buChar char="•"/>
            </a:pPr>
            <a:r>
              <a:rPr lang="ja-JP" sz="2000">
                <a:solidFill>
                  <a:schemeClr val="dk1"/>
                </a:solidFill>
                <a:latin typeface="Calibri"/>
                <a:ea typeface="Calibri"/>
                <a:cs typeface="Calibri"/>
                <a:sym typeface="Calibri"/>
              </a:rPr>
              <a:t>０段階目</a:t>
            </a:r>
            <a:endParaRPr sz="20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Arial"/>
              <a:buChar char="•"/>
            </a:pPr>
            <a:r>
              <a:rPr lang="ja-JP" sz="2000">
                <a:solidFill>
                  <a:schemeClr val="dk1"/>
                </a:solidFill>
                <a:latin typeface="Calibri"/>
                <a:ea typeface="Calibri"/>
                <a:cs typeface="Calibri"/>
                <a:sym typeface="Calibri"/>
              </a:rPr>
              <a:t>１段階目</a:t>
            </a:r>
            <a:endParaRPr sz="20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Arial"/>
              <a:buChar char="•"/>
            </a:pPr>
            <a:r>
              <a:rPr lang="ja-JP" sz="2000">
                <a:solidFill>
                  <a:schemeClr val="dk1"/>
                </a:solidFill>
                <a:latin typeface="Calibri"/>
                <a:ea typeface="Calibri"/>
                <a:cs typeface="Calibri"/>
                <a:sym typeface="Calibri"/>
              </a:rPr>
              <a:t>２段階目</a:t>
            </a:r>
            <a:endParaRPr sz="2000">
              <a:solidFill>
                <a:schemeClr val="dk1"/>
              </a:solidFill>
              <a:latin typeface="Calibri"/>
              <a:ea typeface="Calibri"/>
              <a:cs typeface="Calibri"/>
              <a:sym typeface="Calibri"/>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ja-JP" sz="2000">
                <a:solidFill>
                  <a:schemeClr val="dk1"/>
                </a:solidFill>
                <a:latin typeface="Calibri"/>
                <a:ea typeface="Calibri"/>
                <a:cs typeface="Calibri"/>
                <a:sym typeface="Calibri"/>
              </a:rPr>
              <a:t>練習してみよう！</a:t>
            </a:r>
            <a:endParaRPr sz="2000">
              <a:solidFill>
                <a:schemeClr val="dk1"/>
              </a:solidFill>
              <a:latin typeface="Calibri"/>
              <a:ea typeface="Calibri"/>
              <a:cs typeface="Calibri"/>
              <a:sym typeface="Calibri"/>
            </a:endParaRPr>
          </a:p>
        </p:txBody>
      </p:sp>
      <p:sp>
        <p:nvSpPr>
          <p:cNvPr id="40" name="Google Shape;40;p3"/>
          <p:cNvSpPr txBox="1"/>
          <p:nvPr/>
        </p:nvSpPr>
        <p:spPr>
          <a:xfrm>
            <a:off x="5395523" y="2921168"/>
            <a:ext cx="5515638"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chemeClr val="dk1"/>
                </a:solidFill>
                <a:latin typeface="Calibri"/>
                <a:ea typeface="Calibri"/>
                <a:cs typeface="Calibri"/>
                <a:sym typeface="Calibri"/>
              </a:rPr>
              <a:t>：押し込んでいない状態</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ja-JP" sz="2000">
                <a:solidFill>
                  <a:schemeClr val="dk1"/>
                </a:solidFill>
                <a:latin typeface="Calibri"/>
                <a:ea typeface="Calibri"/>
                <a:cs typeface="Calibri"/>
                <a:sym typeface="Calibri"/>
              </a:rPr>
              <a:t>：液体を測る時</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ja-JP" sz="2000">
                <a:solidFill>
                  <a:schemeClr val="dk1"/>
                </a:solidFill>
                <a:latin typeface="Calibri"/>
                <a:ea typeface="Calibri"/>
                <a:cs typeface="Calibri"/>
                <a:sym typeface="Calibri"/>
              </a:rPr>
              <a:t>：チップに残った液体を出しきる時</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
                                        </p:tgtEl>
                                        <p:attrNameLst>
                                          <p:attrName>style.visibility</p:attrName>
                                        </p:attrNameLst>
                                      </p:cBhvr>
                                      <p:to>
                                        <p:strVal val="visible"/>
                                      </p:to>
                                    </p:set>
                                    <p:animEffect filter="fade" transition="in">
                                      <p:cBhvr>
                                        <p:cTn dur="1000"/>
                                        <p:tgtEl>
                                          <p:spTgt spid="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p4"/>
          <p:cNvSpPr txBox="1"/>
          <p:nvPr>
            <p:ph type="title"/>
          </p:nvPr>
        </p:nvSpPr>
        <p:spPr>
          <a:xfrm>
            <a:off x="0" y="0"/>
            <a:ext cx="9144000" cy="71717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ja-JP"/>
              <a:t>マイクロピペット（2-20μl）</a:t>
            </a:r>
            <a:endParaRPr/>
          </a:p>
        </p:txBody>
      </p:sp>
      <p:pic>
        <p:nvPicPr>
          <p:cNvPr descr="Screen Shot 2014-03-31 at 9.26.14 AM.png" id="47" name="Google Shape;47;p4"/>
          <p:cNvPicPr preferRelativeResize="0"/>
          <p:nvPr/>
        </p:nvPicPr>
        <p:blipFill rotWithShape="1">
          <a:blip r:embed="rId3">
            <a:alphaModFix/>
          </a:blip>
          <a:srcRect b="0" l="0" r="0" t="0"/>
          <a:stretch/>
        </p:blipFill>
        <p:spPr>
          <a:xfrm>
            <a:off x="4067944" y="3212976"/>
            <a:ext cx="4944953" cy="2592288"/>
          </a:xfrm>
          <a:prstGeom prst="rect">
            <a:avLst/>
          </a:prstGeom>
          <a:noFill/>
          <a:ln>
            <a:noFill/>
          </a:ln>
        </p:spPr>
      </p:pic>
      <p:pic>
        <p:nvPicPr>
          <p:cNvPr id="48" name="Google Shape;48;p4"/>
          <p:cNvPicPr preferRelativeResize="0"/>
          <p:nvPr/>
        </p:nvPicPr>
        <p:blipFill rotWithShape="1">
          <a:blip r:embed="rId4">
            <a:alphaModFix/>
          </a:blip>
          <a:srcRect b="0" l="0" r="0" t="0"/>
          <a:stretch/>
        </p:blipFill>
        <p:spPr>
          <a:xfrm>
            <a:off x="251520" y="1556792"/>
            <a:ext cx="4752528" cy="3827829"/>
          </a:xfrm>
          <a:prstGeom prst="rect">
            <a:avLst/>
          </a:prstGeom>
          <a:noFill/>
          <a:ln>
            <a:noFill/>
          </a:ln>
        </p:spPr>
      </p:pic>
      <p:sp>
        <p:nvSpPr>
          <p:cNvPr id="49" name="Google Shape;49;p4"/>
          <p:cNvSpPr txBox="1"/>
          <p:nvPr/>
        </p:nvSpPr>
        <p:spPr>
          <a:xfrm>
            <a:off x="5682175" y="1364900"/>
            <a:ext cx="3330600" cy="12006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ja-JP" sz="2400">
                <a:solidFill>
                  <a:schemeClr val="dk1"/>
                </a:solidFill>
                <a:latin typeface="Calibri"/>
                <a:ea typeface="Calibri"/>
                <a:cs typeface="Calibri"/>
                <a:sym typeface="Calibri"/>
              </a:rPr>
              <a:t>練習しましょう！</a:t>
            </a:r>
            <a:endParaRPr sz="2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400"/>
              <a:buFont typeface="Arial"/>
              <a:buChar char="•"/>
            </a:pPr>
            <a:r>
              <a:rPr lang="ja-JP" sz="2400">
                <a:solidFill>
                  <a:schemeClr val="dk1"/>
                </a:solidFill>
                <a:latin typeface="Calibri"/>
                <a:ea typeface="Calibri"/>
                <a:cs typeface="Calibri"/>
                <a:sym typeface="Calibri"/>
              </a:rPr>
              <a:t>容量のセット</a:t>
            </a:r>
            <a:endParaRPr sz="2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400"/>
              <a:buFont typeface="Arial"/>
              <a:buChar char="•"/>
            </a:pPr>
            <a:r>
              <a:rPr lang="ja-JP" sz="2400">
                <a:solidFill>
                  <a:schemeClr val="dk1"/>
                </a:solidFill>
                <a:latin typeface="Calibri"/>
                <a:ea typeface="Calibri"/>
                <a:cs typeface="Calibri"/>
                <a:sym typeface="Calibri"/>
              </a:rPr>
              <a:t>チップの付け外し</a:t>
            </a:r>
            <a:endParaRPr sz="24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5"/>
          <p:cNvSpPr txBox="1"/>
          <p:nvPr>
            <p:ph type="title"/>
          </p:nvPr>
        </p:nvSpPr>
        <p:spPr>
          <a:xfrm>
            <a:off x="0" y="0"/>
            <a:ext cx="9144000" cy="71717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ja-JP"/>
              <a:t>決められた液体量を分注してみよう！</a:t>
            </a:r>
            <a:endParaRPr/>
          </a:p>
        </p:txBody>
      </p:sp>
      <p:sp>
        <p:nvSpPr>
          <p:cNvPr id="55" name="Google Shape;55;p5"/>
          <p:cNvSpPr txBox="1"/>
          <p:nvPr>
            <p:ph idx="1" type="body"/>
          </p:nvPr>
        </p:nvSpPr>
        <p:spPr>
          <a:xfrm>
            <a:off x="457200" y="1013012"/>
            <a:ext cx="8229600" cy="5113151"/>
          </a:xfrm>
          <a:prstGeom prst="rect">
            <a:avLst/>
          </a:prstGeom>
          <a:noFill/>
          <a:ln>
            <a:noFill/>
          </a:ln>
        </p:spPr>
        <p:txBody>
          <a:bodyPr anchorCtr="0" anchor="t" bIns="45700" lIns="91425" spcFirstLastPara="1" rIns="91425" wrap="square" tIns="45700">
            <a:noAutofit/>
          </a:bodyPr>
          <a:lstStyle/>
          <a:p>
            <a:pPr indent="-361950" lvl="0" marL="361950" rtl="0" algn="l">
              <a:spcBef>
                <a:spcPts val="0"/>
              </a:spcBef>
              <a:spcAft>
                <a:spcPts val="0"/>
              </a:spcAft>
              <a:buClr>
                <a:schemeClr val="dk1"/>
              </a:buClr>
              <a:buSzPts val="2400"/>
              <a:buChar char="•"/>
            </a:pPr>
            <a:r>
              <a:rPr lang="ja-JP"/>
              <a:t> </a:t>
            </a:r>
            <a:r>
              <a:rPr b="1" lang="ja-JP">
                <a:solidFill>
                  <a:srgbClr val="FF0000"/>
                </a:solidFill>
              </a:rPr>
              <a:t>2-20 μl</a:t>
            </a:r>
            <a:r>
              <a:rPr lang="ja-JP"/>
              <a:t>のピペットを使ってください。</a:t>
            </a:r>
            <a:endParaRPr/>
          </a:p>
        </p:txBody>
      </p:sp>
      <p:pic>
        <p:nvPicPr>
          <p:cNvPr id="56" name="Google Shape;56;p5"/>
          <p:cNvPicPr preferRelativeResize="0"/>
          <p:nvPr/>
        </p:nvPicPr>
        <p:blipFill rotWithShape="1">
          <a:blip r:embed="rId3">
            <a:alphaModFix/>
          </a:blip>
          <a:srcRect b="0" l="0" r="0" t="0"/>
          <a:stretch/>
        </p:blipFill>
        <p:spPr>
          <a:xfrm>
            <a:off x="276207" y="2132856"/>
            <a:ext cx="8591586" cy="259228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6"/>
          <p:cNvSpPr txBox="1"/>
          <p:nvPr>
            <p:ph type="title"/>
          </p:nvPr>
        </p:nvSpPr>
        <p:spPr>
          <a:xfrm>
            <a:off x="0" y="0"/>
            <a:ext cx="9144000" cy="71717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ja-JP"/>
              <a:t>他によく使用するマイクロピペット</a:t>
            </a:r>
            <a:endParaRPr/>
          </a:p>
        </p:txBody>
      </p:sp>
      <p:pic>
        <p:nvPicPr>
          <p:cNvPr descr="飛行機の模型&#10;&#10;中程度の精度で自動的に生成された説明" id="62" name="Google Shape;62;p6"/>
          <p:cNvPicPr preferRelativeResize="0"/>
          <p:nvPr/>
        </p:nvPicPr>
        <p:blipFill rotWithShape="1">
          <a:blip r:embed="rId3">
            <a:alphaModFix/>
          </a:blip>
          <a:srcRect b="0" l="0" r="0" t="0"/>
          <a:stretch/>
        </p:blipFill>
        <p:spPr>
          <a:xfrm rot="5400000">
            <a:off x="-555570" y="1571794"/>
            <a:ext cx="5304591" cy="3978443"/>
          </a:xfrm>
          <a:prstGeom prst="rect">
            <a:avLst/>
          </a:prstGeom>
          <a:noFill/>
          <a:ln>
            <a:noFill/>
          </a:ln>
        </p:spPr>
      </p:pic>
      <p:sp>
        <p:nvSpPr>
          <p:cNvPr id="63" name="Google Shape;63;p6"/>
          <p:cNvSpPr txBox="1"/>
          <p:nvPr/>
        </p:nvSpPr>
        <p:spPr>
          <a:xfrm>
            <a:off x="0" y="2832325"/>
            <a:ext cx="11700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chemeClr val="dk1"/>
                </a:solidFill>
                <a:latin typeface="Calibri"/>
                <a:ea typeface="Calibri"/>
                <a:cs typeface="Calibri"/>
                <a:sym typeface="Calibri"/>
              </a:rPr>
              <a:t>0.2-</a:t>
            </a:r>
            <a:r>
              <a:rPr lang="ja-JP" sz="1800">
                <a:solidFill>
                  <a:schemeClr val="dk1"/>
                </a:solidFill>
                <a:latin typeface="Calibri"/>
                <a:ea typeface="Calibri"/>
                <a:cs typeface="Calibri"/>
                <a:sym typeface="Calibri"/>
              </a:rPr>
              <a:t>2 μl</a:t>
            </a:r>
            <a:endParaRPr sz="1800">
              <a:solidFill>
                <a:schemeClr val="dk1"/>
              </a:solidFill>
              <a:latin typeface="Calibri"/>
              <a:ea typeface="Calibri"/>
              <a:cs typeface="Calibri"/>
              <a:sym typeface="Calibri"/>
            </a:endParaRPr>
          </a:p>
        </p:txBody>
      </p:sp>
      <p:sp>
        <p:nvSpPr>
          <p:cNvPr id="64" name="Google Shape;64;p6"/>
          <p:cNvSpPr txBox="1"/>
          <p:nvPr/>
        </p:nvSpPr>
        <p:spPr>
          <a:xfrm>
            <a:off x="1170003" y="836700"/>
            <a:ext cx="14376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chemeClr val="dk1"/>
                </a:solidFill>
                <a:latin typeface="Calibri"/>
                <a:ea typeface="Calibri"/>
                <a:cs typeface="Calibri"/>
                <a:sym typeface="Calibri"/>
              </a:rPr>
              <a:t>20-20</a:t>
            </a:r>
            <a:r>
              <a:rPr lang="ja-JP" sz="1800">
                <a:solidFill>
                  <a:schemeClr val="dk1"/>
                </a:solidFill>
                <a:latin typeface="Calibri"/>
                <a:ea typeface="Calibri"/>
                <a:cs typeface="Calibri"/>
                <a:sym typeface="Calibri"/>
              </a:rPr>
              <a:t>0</a:t>
            </a:r>
            <a:r>
              <a:rPr lang="ja-JP" sz="1800">
                <a:solidFill>
                  <a:schemeClr val="dk1"/>
                </a:solidFill>
                <a:latin typeface="Calibri"/>
                <a:ea typeface="Calibri"/>
                <a:cs typeface="Calibri"/>
                <a:sym typeface="Calibri"/>
              </a:rPr>
              <a:t> μl</a:t>
            </a:r>
            <a:endParaRPr sz="1800">
              <a:solidFill>
                <a:schemeClr val="dk1"/>
              </a:solidFill>
              <a:latin typeface="Calibri"/>
              <a:ea typeface="Calibri"/>
              <a:cs typeface="Calibri"/>
              <a:sym typeface="Calibri"/>
            </a:endParaRPr>
          </a:p>
        </p:txBody>
      </p:sp>
      <p:sp>
        <p:nvSpPr>
          <p:cNvPr id="65" name="Google Shape;65;p6"/>
          <p:cNvSpPr txBox="1"/>
          <p:nvPr/>
        </p:nvSpPr>
        <p:spPr>
          <a:xfrm>
            <a:off x="2607608" y="3244350"/>
            <a:ext cx="14376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chemeClr val="dk1"/>
                </a:solidFill>
                <a:latin typeface="Calibri"/>
                <a:ea typeface="Calibri"/>
                <a:cs typeface="Calibri"/>
                <a:sym typeface="Calibri"/>
              </a:rPr>
              <a:t>200-1000</a:t>
            </a:r>
            <a:r>
              <a:rPr lang="ja-JP" sz="1800">
                <a:solidFill>
                  <a:schemeClr val="dk1"/>
                </a:solidFill>
                <a:latin typeface="Calibri"/>
                <a:ea typeface="Calibri"/>
                <a:cs typeface="Calibri"/>
                <a:sym typeface="Calibri"/>
              </a:rPr>
              <a:t> μl</a:t>
            </a:r>
            <a:endParaRPr sz="1800">
              <a:solidFill>
                <a:schemeClr val="dk1"/>
              </a:solidFill>
              <a:latin typeface="Calibri"/>
              <a:ea typeface="Calibri"/>
              <a:cs typeface="Calibri"/>
              <a:sym typeface="Calibri"/>
            </a:endParaRPr>
          </a:p>
        </p:txBody>
      </p:sp>
      <p:pic>
        <p:nvPicPr>
          <p:cNvPr id="66" name="Google Shape;66;p6"/>
          <p:cNvPicPr preferRelativeResize="0"/>
          <p:nvPr/>
        </p:nvPicPr>
        <p:blipFill rotWithShape="1">
          <a:blip r:embed="rId4">
            <a:alphaModFix/>
          </a:blip>
          <a:srcRect b="0" l="0" r="0" t="0"/>
          <a:stretch/>
        </p:blipFill>
        <p:spPr>
          <a:xfrm>
            <a:off x="4283968" y="1988840"/>
            <a:ext cx="4628357" cy="269851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7"/>
          <p:cNvSpPr txBox="1"/>
          <p:nvPr>
            <p:ph type="title"/>
          </p:nvPr>
        </p:nvSpPr>
        <p:spPr>
          <a:xfrm>
            <a:off x="0" y="0"/>
            <a:ext cx="9144000" cy="71717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ja-JP"/>
              <a:t>考えましょう</a:t>
            </a:r>
            <a:endParaRPr/>
          </a:p>
        </p:txBody>
      </p:sp>
      <p:sp>
        <p:nvSpPr>
          <p:cNvPr id="72" name="Google Shape;72;p7"/>
          <p:cNvSpPr txBox="1"/>
          <p:nvPr>
            <p:ph idx="1" type="body"/>
          </p:nvPr>
        </p:nvSpPr>
        <p:spPr>
          <a:xfrm>
            <a:off x="457200" y="1013012"/>
            <a:ext cx="8229600" cy="5113151"/>
          </a:xfrm>
          <a:prstGeom prst="rect">
            <a:avLst/>
          </a:prstGeom>
          <a:noFill/>
          <a:ln>
            <a:noFill/>
          </a:ln>
        </p:spPr>
        <p:txBody>
          <a:bodyPr anchorCtr="0" anchor="t" bIns="45700" lIns="91425" spcFirstLastPara="1" rIns="91425" wrap="square" tIns="45700">
            <a:noAutofit/>
          </a:bodyPr>
          <a:lstStyle/>
          <a:p>
            <a:pPr indent="-361950" lvl="0" marL="361950" rtl="0" algn="l">
              <a:spcBef>
                <a:spcPts val="0"/>
              </a:spcBef>
              <a:spcAft>
                <a:spcPts val="0"/>
              </a:spcAft>
              <a:buClr>
                <a:schemeClr val="dk1"/>
              </a:buClr>
              <a:buSzPts val="2400"/>
              <a:buChar char="•"/>
            </a:pPr>
            <a:r>
              <a:rPr lang="ja-JP"/>
              <a:t>溶液を採取または分注するとき、溶液がマイクロピペットのチップに出入りするのを実際に見ることが重要なのはなぜですか？</a:t>
            </a:r>
            <a:endParaRPr/>
          </a:p>
          <a:p>
            <a:pPr indent="-361950" lvl="0" marL="361950" rtl="0" algn="l">
              <a:spcBef>
                <a:spcPts val="480"/>
              </a:spcBef>
              <a:spcAft>
                <a:spcPts val="0"/>
              </a:spcAft>
              <a:buClr>
                <a:schemeClr val="dk1"/>
              </a:buClr>
              <a:buSzPts val="2400"/>
              <a:buChar char="•"/>
            </a:pPr>
            <a:r>
              <a:rPr lang="ja-JP"/>
              <a:t>マイクロピペットを使った実験をするときは、チップを触らように以下のように指導されました。理由について考えてみましょう。</a:t>
            </a:r>
            <a:endParaRPr/>
          </a:p>
          <a:p>
            <a:pPr indent="-285750" lvl="1" marL="742950" rtl="0" algn="l">
              <a:spcBef>
                <a:spcPts val="400"/>
              </a:spcBef>
              <a:spcAft>
                <a:spcPts val="0"/>
              </a:spcAft>
              <a:buClr>
                <a:schemeClr val="dk1"/>
              </a:buClr>
              <a:buSzPts val="2000"/>
              <a:buChar char="–"/>
            </a:pPr>
            <a:r>
              <a:rPr lang="ja-JP"/>
              <a:t>チップを触らずにマイクロピペットチップを装着する</a:t>
            </a:r>
            <a:endParaRPr/>
          </a:p>
          <a:p>
            <a:pPr indent="-285750" lvl="1" marL="742950" rtl="0" algn="l">
              <a:spcBef>
                <a:spcPts val="400"/>
              </a:spcBef>
              <a:spcAft>
                <a:spcPts val="0"/>
              </a:spcAft>
              <a:buClr>
                <a:schemeClr val="dk1"/>
              </a:buClr>
              <a:buSzPts val="2000"/>
              <a:buChar char="–"/>
            </a:pPr>
            <a:r>
              <a:rPr lang="ja-JP"/>
              <a:t>エジェクターボタンを使用してチップを取り外す</a:t>
            </a:r>
            <a:endParaRPr/>
          </a:p>
          <a:p>
            <a:pPr indent="-285750" lvl="1" marL="742950" rtl="0" algn="l">
              <a:spcBef>
                <a:spcPts val="400"/>
              </a:spcBef>
              <a:spcAft>
                <a:spcPts val="0"/>
              </a:spcAft>
              <a:buClr>
                <a:schemeClr val="dk1"/>
              </a:buClr>
              <a:buSzPts val="2000"/>
              <a:buChar char="–"/>
            </a:pPr>
            <a:r>
              <a:rPr lang="ja-JP"/>
              <a:t>使用しないときはチップボックスは閉じておく</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ODY">
  <a:themeElements>
    <a:clrScheme name="ユーザー定義 1">
      <a:dk1>
        <a:srgbClr val="000000"/>
      </a:dk1>
      <a:lt1>
        <a:srgbClr val="FFFFFF"/>
      </a:lt1>
      <a:dk2>
        <a:srgbClr val="00000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2013-04-08T23:24:13Z</dcterms:created>
  <dc:creator>Yasuyuki Goto</dc:creator>
</cp:coreProperties>
</file>