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2" roundtripDataSignature="AMtx7miU1A3RYXrZgzJktTdQBiJItWUW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16A0807-7471-4D9B-9A20-0C94C8CDF7FE}">
  <a:tblStyle styleId="{C16A0807-7471-4D9B-9A20-0C94C8CDF7FE}"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customschemas.google.com/relationships/presentationmetadata" Target="metadata"/><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 name="Shape 19"/>
        <p:cNvGrpSpPr/>
        <p:nvPr/>
      </p:nvGrpSpPr>
      <p:grpSpPr>
        <a:xfrm>
          <a:off x="0" y="0"/>
          <a:ext cx="0" cy="0"/>
          <a:chOff x="0" y="0"/>
          <a:chExt cx="0" cy="0"/>
        </a:xfrm>
      </p:grpSpPr>
      <p:sp>
        <p:nvSpPr>
          <p:cNvPr id="20" name="Google Shape;2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 name="Google Shape;2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 name="Google Shape;2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 name="Shape 32"/>
        <p:cNvGrpSpPr/>
        <p:nvPr/>
      </p:nvGrpSpPr>
      <p:grpSpPr>
        <a:xfrm>
          <a:off x="0" y="0"/>
          <a:ext cx="0" cy="0"/>
          <a:chOff x="0" y="0"/>
          <a:chExt cx="0" cy="0"/>
        </a:xfrm>
      </p:grpSpPr>
      <p:sp>
        <p:nvSpPr>
          <p:cNvPr id="33" name="Google Shape;3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 name="Google Shape;3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 name="Google Shape;4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2" name="Google Shape;72;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G</a:t>
            </a:r>
            <a:endParaRPr/>
          </a:p>
        </p:txBody>
      </p:sp>
      <p:sp>
        <p:nvSpPr>
          <p:cNvPr id="73" name="Google Shape;73;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 name="Google Shape;8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DY3">
  <p:cSld name="BODY3">
    <p:spTree>
      <p:nvGrpSpPr>
        <p:cNvPr id="14" name="Shape 14"/>
        <p:cNvGrpSpPr/>
        <p:nvPr/>
      </p:nvGrpSpPr>
      <p:grpSpPr>
        <a:xfrm>
          <a:off x="0" y="0"/>
          <a:ext cx="0" cy="0"/>
          <a:chOff x="0" y="0"/>
          <a:chExt cx="0" cy="0"/>
        </a:xfrm>
      </p:grpSpPr>
      <p:sp>
        <p:nvSpPr>
          <p:cNvPr id="15" name="Google Shape;15;p17"/>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SzPts val="1400"/>
              <a:buNone/>
              <a:defRPr sz="3200">
                <a:solidFill>
                  <a:schemeClr val="lt1"/>
                </a:solidFill>
                <a:latin typeface="Arial"/>
                <a:ea typeface="Arial"/>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DY1">
  <p:cSld name="BODY1">
    <p:spTree>
      <p:nvGrpSpPr>
        <p:cNvPr id="16" name="Shape 16"/>
        <p:cNvGrpSpPr/>
        <p:nvPr/>
      </p:nvGrpSpPr>
      <p:grpSpPr>
        <a:xfrm>
          <a:off x="0" y="0"/>
          <a:ext cx="0" cy="0"/>
          <a:chOff x="0" y="0"/>
          <a:chExt cx="0" cy="0"/>
        </a:xfrm>
      </p:grpSpPr>
      <p:sp>
        <p:nvSpPr>
          <p:cNvPr id="17" name="Google Shape;17;p18"/>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SzPts val="1400"/>
              <a:buNone/>
              <a:defRPr sz="3200">
                <a:solidFill>
                  <a:schemeClr val="lt1"/>
                </a:solidFill>
                <a:latin typeface="Arial"/>
                <a:ea typeface="Arial"/>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 name="Google Shape;18;p18"/>
          <p:cNvSpPr txBox="1"/>
          <p:nvPr>
            <p:ph idx="1" type="body"/>
          </p:nvPr>
        </p:nvSpPr>
        <p:spPr>
          <a:xfrm>
            <a:off x="457200" y="1013012"/>
            <a:ext cx="8229600" cy="5113151"/>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6"/>
          <p:cNvSpPr/>
          <p:nvPr/>
        </p:nvSpPr>
        <p:spPr>
          <a:xfrm>
            <a:off x="0" y="0"/>
            <a:ext cx="9144000" cy="720725"/>
          </a:xfrm>
          <a:prstGeom prst="rect">
            <a:avLst/>
          </a:prstGeom>
          <a:solidFill>
            <a:srgbClr val="487DC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1F497D"/>
              </a:solidFill>
              <a:latin typeface="Arial"/>
              <a:ea typeface="Arial"/>
              <a:cs typeface="Arial"/>
              <a:sym typeface="Arial"/>
            </a:endParaRPr>
          </a:p>
        </p:txBody>
      </p:sp>
      <p:pic>
        <p:nvPicPr>
          <p:cNvPr descr="V:\00本部事務\08総務部\03広報課\01広報企画チーム\英訳（ユアン）\13 PPT template\images\mark_logo_80.gif" id="11" name="Google Shape;11;p16"/>
          <p:cNvPicPr preferRelativeResize="0"/>
          <p:nvPr/>
        </p:nvPicPr>
        <p:blipFill rotWithShape="1">
          <a:blip r:embed="rId1">
            <a:alphaModFix/>
          </a:blip>
          <a:srcRect b="0" l="0" r="0" t="0"/>
          <a:stretch/>
        </p:blipFill>
        <p:spPr>
          <a:xfrm>
            <a:off x="8434" y="6498000"/>
            <a:ext cx="1395214" cy="360000"/>
          </a:xfrm>
          <a:prstGeom prst="rect">
            <a:avLst/>
          </a:prstGeom>
          <a:noFill/>
          <a:ln>
            <a:noFill/>
          </a:ln>
        </p:spPr>
      </p:pic>
      <p:sp>
        <p:nvSpPr>
          <p:cNvPr id="12" name="Google Shape;12;p16"/>
          <p:cNvSpPr txBox="1"/>
          <p:nvPr>
            <p:ph type="title"/>
          </p:nvPr>
        </p:nvSpPr>
        <p:spPr>
          <a:xfrm>
            <a:off x="0" y="0"/>
            <a:ext cx="9144000" cy="720725"/>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SzPts val="1400"/>
              <a:buNone/>
              <a:defRPr b="1" i="0" sz="3200" u="none" cap="none" strike="noStrike">
                <a:solidFill>
                  <a:schemeClr val="lt1"/>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pic>
        <p:nvPicPr>
          <p:cNvPr descr="テキスト&#10;&#10;中程度の精度で自動的に生成された説明" id="13" name="Google Shape;13;p16"/>
          <p:cNvPicPr preferRelativeResize="0"/>
          <p:nvPr/>
        </p:nvPicPr>
        <p:blipFill rotWithShape="1">
          <a:blip r:embed="rId2">
            <a:alphaModFix/>
          </a:blip>
          <a:srcRect b="0" l="0" r="0" t="0"/>
          <a:stretch/>
        </p:blipFill>
        <p:spPr>
          <a:xfrm>
            <a:off x="7675841" y="6498000"/>
            <a:ext cx="1459725" cy="360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9.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5.png"/><Relationship Id="rId5" Type="http://schemas.openxmlformats.org/officeDocument/2006/relationships/image" Target="../media/image4.png"/><Relationship Id="rId6"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4.png"/><Relationship Id="rId4" Type="http://schemas.openxmlformats.org/officeDocument/2006/relationships/image" Target="../media/image13.png"/><Relationship Id="rId5"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 name="Shape 22"/>
        <p:cNvGrpSpPr/>
        <p:nvPr/>
      </p:nvGrpSpPr>
      <p:grpSpPr>
        <a:xfrm>
          <a:off x="0" y="0"/>
          <a:ext cx="0" cy="0"/>
          <a:chOff x="0" y="0"/>
          <a:chExt cx="0" cy="0"/>
        </a:xfrm>
      </p:grpSpPr>
      <p:sp>
        <p:nvSpPr>
          <p:cNvPr id="23" name="Google Shape;23;p1"/>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ABEラボ 2</a:t>
            </a:r>
            <a:endParaRPr/>
          </a:p>
        </p:txBody>
      </p:sp>
      <p:sp>
        <p:nvSpPr>
          <p:cNvPr id="24" name="Google Shape;24;p1"/>
          <p:cNvSpPr txBox="1"/>
          <p:nvPr/>
        </p:nvSpPr>
        <p:spPr>
          <a:xfrm>
            <a:off x="323528" y="2060848"/>
            <a:ext cx="8496944" cy="2376264"/>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4800">
                <a:solidFill>
                  <a:schemeClr val="dk1"/>
                </a:solidFill>
                <a:latin typeface="Arial"/>
                <a:ea typeface="Arial"/>
                <a:cs typeface="Arial"/>
                <a:sym typeface="Arial"/>
              </a:rPr>
              <a:t>遺伝子のクローニング</a:t>
            </a:r>
            <a:endParaRPr sz="280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0"/>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蛍光タンパクのバリエーション</a:t>
            </a:r>
            <a:endParaRPr/>
          </a:p>
        </p:txBody>
      </p:sp>
      <p:sp>
        <p:nvSpPr>
          <p:cNvPr id="122" name="Google Shape;122;p10"/>
          <p:cNvSpPr txBox="1"/>
          <p:nvPr>
            <p:ph idx="1" type="body"/>
          </p:nvPr>
        </p:nvSpPr>
        <p:spPr>
          <a:xfrm>
            <a:off x="457200" y="1013012"/>
            <a:ext cx="8229600" cy="5113151"/>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400"/>
              <a:buNone/>
            </a:pPr>
            <a:r>
              <a:rPr lang="en-US"/>
              <a:t>RFP: Red fluorescent protein（赤色蛍光タンパク）</a:t>
            </a:r>
            <a:endParaRPr/>
          </a:p>
        </p:txBody>
      </p:sp>
      <p:pic>
        <p:nvPicPr>
          <p:cNvPr id="123" name="Google Shape;123;p10"/>
          <p:cNvPicPr preferRelativeResize="0"/>
          <p:nvPr/>
        </p:nvPicPr>
        <p:blipFill rotWithShape="1">
          <a:blip r:embed="rId3">
            <a:alphaModFix/>
          </a:blip>
          <a:srcRect b="0" l="0" r="0" t="0"/>
          <a:stretch/>
        </p:blipFill>
        <p:spPr>
          <a:xfrm>
            <a:off x="199057" y="1999873"/>
            <a:ext cx="8745886" cy="3744416"/>
          </a:xfrm>
          <a:prstGeom prst="rect">
            <a:avLst/>
          </a:prstGeom>
          <a:noFill/>
          <a:ln>
            <a:noFill/>
          </a:ln>
        </p:spPr>
      </p:pic>
      <p:sp>
        <p:nvSpPr>
          <p:cNvPr id="124" name="Google Shape;124;p10"/>
          <p:cNvSpPr txBox="1"/>
          <p:nvPr/>
        </p:nvSpPr>
        <p:spPr>
          <a:xfrm>
            <a:off x="6663985" y="5744289"/>
            <a:ext cx="2002471"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200">
                <a:solidFill>
                  <a:schemeClr val="dk1"/>
                </a:solidFill>
                <a:latin typeface="Calibri"/>
                <a:ea typeface="Calibri"/>
                <a:cs typeface="Calibri"/>
                <a:sym typeface="Calibri"/>
              </a:rPr>
              <a:t>タカラバイオウェブサイトより</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1"/>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遺伝子導入細胞の選抜法</a:t>
            </a:r>
            <a:endParaRPr/>
          </a:p>
        </p:txBody>
      </p:sp>
      <p:sp>
        <p:nvSpPr>
          <p:cNvPr id="130" name="Google Shape;130;p11"/>
          <p:cNvSpPr txBox="1"/>
          <p:nvPr>
            <p:ph idx="1" type="body"/>
          </p:nvPr>
        </p:nvSpPr>
        <p:spPr>
          <a:xfrm>
            <a:off x="457200" y="1013012"/>
            <a:ext cx="8229600"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en-US"/>
              <a:t>遺伝子導入効率は100%ではない。</a:t>
            </a:r>
            <a:endParaRPr/>
          </a:p>
        </p:txBody>
      </p:sp>
      <p:grpSp>
        <p:nvGrpSpPr>
          <p:cNvPr id="131" name="Google Shape;131;p11"/>
          <p:cNvGrpSpPr/>
          <p:nvPr/>
        </p:nvGrpSpPr>
        <p:grpSpPr>
          <a:xfrm>
            <a:off x="1907704" y="2888543"/>
            <a:ext cx="1512000" cy="720000"/>
            <a:chOff x="1043608" y="4660940"/>
            <a:chExt cx="1512000" cy="720000"/>
          </a:xfrm>
        </p:grpSpPr>
        <p:sp>
          <p:nvSpPr>
            <p:cNvPr id="132" name="Google Shape;132;p11"/>
            <p:cNvSpPr/>
            <p:nvPr/>
          </p:nvSpPr>
          <p:spPr>
            <a:xfrm>
              <a:off x="1043608" y="4660940"/>
              <a:ext cx="1512000" cy="720000"/>
            </a:xfrm>
            <a:prstGeom prst="roundRect">
              <a:avLst>
                <a:gd fmla="val 16667"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3" name="Google Shape;133;p11"/>
            <p:cNvSpPr/>
            <p:nvPr/>
          </p:nvSpPr>
          <p:spPr>
            <a:xfrm>
              <a:off x="1115608" y="4732940"/>
              <a:ext cx="1368000" cy="576000"/>
            </a:xfrm>
            <a:prstGeom prst="roundRect">
              <a:avLst>
                <a:gd fmla="val 16667" name="adj"/>
              </a:avLst>
            </a:prstGeom>
            <a:solidFill>
              <a:schemeClr val="l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134" name="Google Shape;134;p11"/>
          <p:cNvGrpSpPr/>
          <p:nvPr/>
        </p:nvGrpSpPr>
        <p:grpSpPr>
          <a:xfrm>
            <a:off x="5405264" y="2862987"/>
            <a:ext cx="1512000" cy="720000"/>
            <a:chOff x="1043608" y="4660940"/>
            <a:chExt cx="1512000" cy="720000"/>
          </a:xfrm>
        </p:grpSpPr>
        <p:sp>
          <p:nvSpPr>
            <p:cNvPr id="135" name="Google Shape;135;p11"/>
            <p:cNvSpPr/>
            <p:nvPr/>
          </p:nvSpPr>
          <p:spPr>
            <a:xfrm>
              <a:off x="1043608" y="4660940"/>
              <a:ext cx="1512000" cy="720000"/>
            </a:xfrm>
            <a:prstGeom prst="roundRect">
              <a:avLst>
                <a:gd fmla="val 16667"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6" name="Google Shape;136;p11"/>
            <p:cNvSpPr/>
            <p:nvPr/>
          </p:nvSpPr>
          <p:spPr>
            <a:xfrm>
              <a:off x="1115608" y="4732940"/>
              <a:ext cx="1368000" cy="576000"/>
            </a:xfrm>
            <a:prstGeom prst="roundRect">
              <a:avLst>
                <a:gd fmla="val 16667" name="adj"/>
              </a:avLst>
            </a:prstGeom>
            <a:solidFill>
              <a:schemeClr val="l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37" name="Google Shape;137;p11"/>
          <p:cNvSpPr txBox="1"/>
          <p:nvPr/>
        </p:nvSpPr>
        <p:spPr>
          <a:xfrm>
            <a:off x="5025376" y="3645356"/>
            <a:ext cx="2271776"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rPr lang="en-US" sz="1800">
                <a:solidFill>
                  <a:schemeClr val="dk1"/>
                </a:solidFill>
                <a:latin typeface="Calibri"/>
                <a:ea typeface="Calibri"/>
                <a:cs typeface="Calibri"/>
                <a:sym typeface="Calibri"/>
              </a:rPr>
              <a:t>欲しいのはこっちだけ</a:t>
            </a:r>
            <a:endParaRPr/>
          </a:p>
        </p:txBody>
      </p:sp>
      <p:sp>
        <p:nvSpPr>
          <p:cNvPr id="138" name="Google Shape;138;p11"/>
          <p:cNvSpPr/>
          <p:nvPr/>
        </p:nvSpPr>
        <p:spPr>
          <a:xfrm>
            <a:off x="5580112" y="3082678"/>
            <a:ext cx="288032" cy="288032"/>
          </a:xfrm>
          <a:prstGeom prst="donut">
            <a:avLst>
              <a:gd fmla="val 16546" name="adj"/>
            </a:avLst>
          </a:prstGeom>
          <a:solidFill>
            <a:srgbClr val="FFC000"/>
          </a:solidFill>
          <a:ln cap="flat" cmpd="sng" w="25400">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2"/>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pKAN-R と pARA</a:t>
            </a:r>
            <a:endParaRPr/>
          </a:p>
        </p:txBody>
      </p:sp>
      <p:pic>
        <p:nvPicPr>
          <p:cNvPr id="144" name="Google Shape;144;p12"/>
          <p:cNvPicPr preferRelativeResize="0"/>
          <p:nvPr/>
        </p:nvPicPr>
        <p:blipFill rotWithShape="1">
          <a:blip r:embed="rId3">
            <a:alphaModFix/>
          </a:blip>
          <a:srcRect b="0" l="0" r="0" t="0"/>
          <a:stretch/>
        </p:blipFill>
        <p:spPr>
          <a:xfrm>
            <a:off x="1835696" y="3789040"/>
            <a:ext cx="5760638" cy="2555872"/>
          </a:xfrm>
          <a:prstGeom prst="rect">
            <a:avLst/>
          </a:prstGeom>
          <a:noFill/>
          <a:ln>
            <a:noFill/>
          </a:ln>
        </p:spPr>
      </p:pic>
      <p:pic>
        <p:nvPicPr>
          <p:cNvPr id="145" name="Google Shape;145;p12"/>
          <p:cNvPicPr preferRelativeResize="0"/>
          <p:nvPr/>
        </p:nvPicPr>
        <p:blipFill rotWithShape="1">
          <a:blip r:embed="rId4">
            <a:alphaModFix/>
          </a:blip>
          <a:srcRect b="0" l="0" r="0" t="0"/>
          <a:stretch/>
        </p:blipFill>
        <p:spPr>
          <a:xfrm>
            <a:off x="323528" y="745121"/>
            <a:ext cx="8496944" cy="288318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3"/>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薬剤耐性遺伝子</a:t>
            </a:r>
            <a:endParaRPr/>
          </a:p>
        </p:txBody>
      </p:sp>
      <p:graphicFrame>
        <p:nvGraphicFramePr>
          <p:cNvPr id="151" name="Google Shape;151;p13"/>
          <p:cNvGraphicFramePr/>
          <p:nvPr/>
        </p:nvGraphicFramePr>
        <p:xfrm>
          <a:off x="457201" y="1196925"/>
          <a:ext cx="3000000" cy="3000000"/>
        </p:xfrm>
        <a:graphic>
          <a:graphicData uri="http://schemas.openxmlformats.org/drawingml/2006/table">
            <a:tbl>
              <a:tblPr bandRow="1" firstRow="1">
                <a:noFill/>
                <a:tableStyleId>{C16A0807-7471-4D9B-9A20-0C94C8CDF7FE}</a:tableStyleId>
              </a:tblPr>
              <a:tblGrid>
                <a:gridCol w="1306500"/>
                <a:gridCol w="1800200"/>
                <a:gridCol w="3168350"/>
                <a:gridCol w="1954550"/>
              </a:tblGrid>
              <a:tr h="892825">
                <a:tc>
                  <a:txBody>
                    <a:bodyPr/>
                    <a:lstStyle/>
                    <a:p>
                      <a:pPr indent="0" lvl="0" marL="0" marR="0" rtl="0" algn="ctr">
                        <a:spcBef>
                          <a:spcPts val="0"/>
                        </a:spcBef>
                        <a:spcAft>
                          <a:spcPts val="0"/>
                        </a:spcAft>
                        <a:buNone/>
                      </a:pPr>
                      <a:r>
                        <a:rPr lang="en-US" sz="2000" u="none" cap="none" strike="noStrike"/>
                        <a:t>宿主</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選択薬剤</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作用部位</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耐性遺伝子</a:t>
                      </a:r>
                      <a:endParaRPr/>
                    </a:p>
                  </a:txBody>
                  <a:tcPr marT="45725" marB="45725" marR="91450" marL="91450" anchor="ctr"/>
                </a:tc>
              </a:tr>
              <a:tr h="892825">
                <a:tc>
                  <a:txBody>
                    <a:bodyPr/>
                    <a:lstStyle/>
                    <a:p>
                      <a:pPr indent="0" lvl="0" marL="0" marR="0" rtl="0" algn="ctr">
                        <a:spcBef>
                          <a:spcPts val="0"/>
                        </a:spcBef>
                        <a:spcAft>
                          <a:spcPts val="0"/>
                        </a:spcAft>
                        <a:buNone/>
                      </a:pPr>
                      <a:r>
                        <a:rPr lang="en-US" sz="2000" u="none" cap="none" strike="noStrike"/>
                        <a:t>大腸菌</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Ampicillin</a:t>
                      </a:r>
                      <a:endParaRPr sz="2000" u="none" cap="none" strike="noStrike"/>
                    </a:p>
                  </a:txBody>
                  <a:tcPr marT="45725" marB="45725" marR="91450" marL="91450" anchor="ctr"/>
                </a:tc>
                <a:tc>
                  <a:txBody>
                    <a:bodyPr/>
                    <a:lstStyle/>
                    <a:p>
                      <a:pPr indent="0" lvl="0" marL="0" marR="0" rtl="0" algn="l">
                        <a:spcBef>
                          <a:spcPts val="0"/>
                        </a:spcBef>
                        <a:spcAft>
                          <a:spcPts val="0"/>
                        </a:spcAft>
                        <a:buNone/>
                      </a:pPr>
                      <a:r>
                        <a:rPr lang="en-US" sz="2000" u="none" cap="none" strike="noStrike"/>
                        <a:t>細菌の細胞壁を作るために必要なペプチド転移酵素</a:t>
                      </a:r>
                      <a:endParaRPr/>
                    </a:p>
                  </a:txBody>
                  <a:tcPr marT="45725" marB="45725" marR="91450" marL="91450" anchor="ctr"/>
                </a:tc>
                <a:tc>
                  <a:txBody>
                    <a:bodyPr/>
                    <a:lstStyle/>
                    <a:p>
                      <a:pPr indent="0" lvl="0" marL="0" marR="0" rtl="0" algn="ctr">
                        <a:lnSpc>
                          <a:spcPct val="100000"/>
                        </a:lnSpc>
                        <a:spcBef>
                          <a:spcPts val="0"/>
                        </a:spcBef>
                        <a:spcAft>
                          <a:spcPts val="0"/>
                        </a:spcAft>
                        <a:buClr>
                          <a:schemeClr val="dk1"/>
                        </a:buClr>
                        <a:buSzPts val="2000"/>
                        <a:buFont typeface="Calibri"/>
                        <a:buNone/>
                      </a:pPr>
                      <a:r>
                        <a:rPr i="1" lang="en-US" sz="2000"/>
                        <a:t>amp</a:t>
                      </a:r>
                      <a:r>
                        <a:rPr baseline="30000" i="1" lang="en-US" sz="2000"/>
                        <a:t>r</a:t>
                      </a:r>
                      <a:endParaRPr sz="2000"/>
                    </a:p>
                  </a:txBody>
                  <a:tcPr marT="45725" marB="45725" marR="91450" marL="91450" anchor="ctr"/>
                </a:tc>
              </a:tr>
              <a:tr h="892825">
                <a:tc>
                  <a:txBody>
                    <a:bodyPr/>
                    <a:lstStyle/>
                    <a:p>
                      <a:pPr indent="0" lvl="0" marL="0" marR="0" rtl="0" algn="ctr">
                        <a:spcBef>
                          <a:spcPts val="0"/>
                        </a:spcBef>
                        <a:spcAft>
                          <a:spcPts val="0"/>
                        </a:spcAft>
                        <a:buNone/>
                      </a:pPr>
                      <a:r>
                        <a:t/>
                      </a:r>
                      <a:endParaRPr sz="2000"/>
                    </a:p>
                  </a:txBody>
                  <a:tcPr marT="45725" marB="45725" marR="91450" marL="91450" anchor="ctr"/>
                </a:tc>
                <a:tc>
                  <a:txBody>
                    <a:bodyPr/>
                    <a:lstStyle/>
                    <a:p>
                      <a:pPr indent="0" lvl="0" marL="0" marR="0" rtl="0" algn="ctr">
                        <a:spcBef>
                          <a:spcPts val="0"/>
                        </a:spcBef>
                        <a:spcAft>
                          <a:spcPts val="0"/>
                        </a:spcAft>
                        <a:buNone/>
                      </a:pPr>
                      <a:r>
                        <a:rPr lang="en-US" sz="2000"/>
                        <a:t>Kanamycin</a:t>
                      </a:r>
                      <a:endParaRPr sz="2000"/>
                    </a:p>
                  </a:txBody>
                  <a:tcPr marT="45725" marB="45725" marR="91450" marL="91450" anchor="ctr"/>
                </a:tc>
                <a:tc>
                  <a:txBody>
                    <a:bodyPr/>
                    <a:lstStyle/>
                    <a:p>
                      <a:pPr indent="0" lvl="0" marL="0" marR="0" rtl="0" algn="l">
                        <a:spcBef>
                          <a:spcPts val="0"/>
                        </a:spcBef>
                        <a:spcAft>
                          <a:spcPts val="0"/>
                        </a:spcAft>
                        <a:buNone/>
                      </a:pPr>
                      <a:r>
                        <a:rPr lang="en-US" sz="2000"/>
                        <a:t>細菌性のリボソームによるタンパク質合成</a:t>
                      </a:r>
                      <a:endParaRPr/>
                    </a:p>
                  </a:txBody>
                  <a:tcPr marT="45725" marB="45725" marR="91450" marL="91450" anchor="ctr"/>
                </a:tc>
                <a:tc>
                  <a:txBody>
                    <a:bodyPr/>
                    <a:lstStyle/>
                    <a:p>
                      <a:pPr indent="0" lvl="0" marL="0" marR="0" rtl="0" algn="ctr">
                        <a:lnSpc>
                          <a:spcPct val="100000"/>
                        </a:lnSpc>
                        <a:spcBef>
                          <a:spcPts val="0"/>
                        </a:spcBef>
                        <a:spcAft>
                          <a:spcPts val="0"/>
                        </a:spcAft>
                        <a:buClr>
                          <a:schemeClr val="dk1"/>
                        </a:buClr>
                        <a:buSzPts val="2000"/>
                        <a:buFont typeface="Calibri"/>
                        <a:buNone/>
                      </a:pPr>
                      <a:r>
                        <a:rPr i="1" lang="en-US" sz="2000"/>
                        <a:t>kan</a:t>
                      </a:r>
                      <a:endParaRPr sz="2000"/>
                    </a:p>
                  </a:txBody>
                  <a:tcPr marT="45725" marB="45725" marR="91450" marL="91450" anchor="ctr"/>
                </a:tc>
              </a:tr>
              <a:tr h="892825">
                <a:tc>
                  <a:txBody>
                    <a:bodyPr/>
                    <a:lstStyle/>
                    <a:p>
                      <a:pPr indent="0" lvl="0" marL="0" marR="0" rtl="0" algn="ctr">
                        <a:spcBef>
                          <a:spcPts val="0"/>
                        </a:spcBef>
                        <a:spcAft>
                          <a:spcPts val="0"/>
                        </a:spcAft>
                        <a:buNone/>
                      </a:pPr>
                      <a:r>
                        <a:rPr lang="en-US" sz="2000"/>
                        <a:t>真核生物</a:t>
                      </a:r>
                      <a:endParaRPr/>
                    </a:p>
                  </a:txBody>
                  <a:tcPr marT="45725" marB="45725" marR="91450" marL="91450" anchor="ctr"/>
                </a:tc>
                <a:tc>
                  <a:txBody>
                    <a:bodyPr/>
                    <a:lstStyle/>
                    <a:p>
                      <a:pPr indent="0" lvl="0" marL="0" marR="0" rtl="0" algn="ctr">
                        <a:spcBef>
                          <a:spcPts val="0"/>
                        </a:spcBef>
                        <a:spcAft>
                          <a:spcPts val="0"/>
                        </a:spcAft>
                        <a:buNone/>
                      </a:pPr>
                      <a:r>
                        <a:rPr lang="en-US" sz="2000"/>
                        <a:t>G418</a:t>
                      </a:r>
                      <a:endParaRPr sz="2000"/>
                    </a:p>
                  </a:txBody>
                  <a:tcPr marT="45725" marB="45725" marR="91450" marL="91450" anchor="ctr"/>
                </a:tc>
                <a:tc>
                  <a:txBody>
                    <a:bodyPr/>
                    <a:lstStyle/>
                    <a:p>
                      <a:pPr indent="0" lvl="0" marL="0" marR="0" rtl="0" algn="l">
                        <a:spcBef>
                          <a:spcPts val="0"/>
                        </a:spcBef>
                        <a:spcAft>
                          <a:spcPts val="0"/>
                        </a:spcAft>
                        <a:buNone/>
                      </a:pPr>
                      <a:r>
                        <a:rPr lang="en-US" sz="2000"/>
                        <a:t>80Sリボソームによるタンパク質合成</a:t>
                      </a:r>
                      <a:endParaRPr/>
                    </a:p>
                  </a:txBody>
                  <a:tcPr marT="45725" marB="45725" marR="91450" marL="91450" anchor="ctr"/>
                </a:tc>
                <a:tc>
                  <a:txBody>
                    <a:bodyPr/>
                    <a:lstStyle/>
                    <a:p>
                      <a:pPr indent="0" lvl="0" marL="0" marR="0" rtl="0" algn="ctr">
                        <a:spcBef>
                          <a:spcPts val="0"/>
                        </a:spcBef>
                        <a:spcAft>
                          <a:spcPts val="0"/>
                        </a:spcAft>
                        <a:buNone/>
                      </a:pPr>
                      <a:r>
                        <a:rPr i="1" lang="en-US" sz="2000"/>
                        <a:t>neo</a:t>
                      </a:r>
                      <a:r>
                        <a:rPr baseline="30000" i="1" lang="en-US" sz="2000"/>
                        <a:t>r</a:t>
                      </a:r>
                      <a:endParaRPr sz="2000"/>
                    </a:p>
                  </a:txBody>
                  <a:tcPr marT="45725" marB="45725" marR="91450" marL="91450" anchor="ctr"/>
                </a:tc>
              </a:tr>
              <a:tr h="892825">
                <a:tc>
                  <a:txBody>
                    <a:bodyPr/>
                    <a:lstStyle/>
                    <a:p>
                      <a:pPr indent="0" lvl="0" marL="0" marR="0" rtl="0" algn="ctr">
                        <a:spcBef>
                          <a:spcPts val="0"/>
                        </a:spcBef>
                        <a:spcAft>
                          <a:spcPts val="0"/>
                        </a:spcAft>
                        <a:buNone/>
                      </a:pPr>
                      <a:r>
                        <a:t/>
                      </a:r>
                      <a:endParaRPr sz="2000"/>
                    </a:p>
                  </a:txBody>
                  <a:tcPr marT="45725" marB="45725" marR="91450" marL="91450" anchor="ctr"/>
                </a:tc>
                <a:tc>
                  <a:txBody>
                    <a:bodyPr/>
                    <a:lstStyle/>
                    <a:p>
                      <a:pPr indent="0" lvl="0" marL="0" marR="0" rtl="0" algn="ctr">
                        <a:spcBef>
                          <a:spcPts val="0"/>
                        </a:spcBef>
                        <a:spcAft>
                          <a:spcPts val="0"/>
                        </a:spcAft>
                        <a:buNone/>
                      </a:pPr>
                      <a:r>
                        <a:rPr lang="en-US" sz="2000"/>
                        <a:t>Hygromycin B</a:t>
                      </a:r>
                      <a:endParaRPr sz="2000"/>
                    </a:p>
                  </a:txBody>
                  <a:tcPr marT="45725" marB="45725" marR="91450" marL="91450" anchor="ctr"/>
                </a:tc>
                <a:tc>
                  <a:txBody>
                    <a:bodyPr/>
                    <a:lstStyle/>
                    <a:p>
                      <a:pPr indent="0" lvl="0" marL="0" marR="0" rtl="0" algn="l">
                        <a:lnSpc>
                          <a:spcPct val="100000"/>
                        </a:lnSpc>
                        <a:spcBef>
                          <a:spcPts val="0"/>
                        </a:spcBef>
                        <a:spcAft>
                          <a:spcPts val="0"/>
                        </a:spcAft>
                        <a:buClr>
                          <a:schemeClr val="dk1"/>
                        </a:buClr>
                        <a:buSzPts val="2000"/>
                        <a:buFont typeface="Calibri"/>
                        <a:buNone/>
                      </a:pPr>
                      <a:r>
                        <a:rPr lang="en-US" sz="2000"/>
                        <a:t>80Sリボソームによるタンパク質合成</a:t>
                      </a:r>
                      <a:endParaRPr/>
                    </a:p>
                  </a:txBody>
                  <a:tcPr marT="45725" marB="45725" marR="91450" marL="91450" anchor="ctr"/>
                </a:tc>
                <a:tc>
                  <a:txBody>
                    <a:bodyPr/>
                    <a:lstStyle/>
                    <a:p>
                      <a:pPr indent="0" lvl="0" marL="0" marR="0" rtl="0" algn="ctr">
                        <a:spcBef>
                          <a:spcPts val="0"/>
                        </a:spcBef>
                        <a:spcAft>
                          <a:spcPts val="0"/>
                        </a:spcAft>
                        <a:buNone/>
                      </a:pPr>
                      <a:r>
                        <a:rPr i="1" lang="en-US" sz="2000"/>
                        <a:t>hyg</a:t>
                      </a:r>
                      <a:r>
                        <a:rPr lang="en-US" sz="2000"/>
                        <a:t>または</a:t>
                      </a:r>
                      <a:r>
                        <a:rPr i="1" lang="en-US" sz="2000"/>
                        <a:t>hph</a:t>
                      </a:r>
                      <a:endParaRPr i="1" sz="2000"/>
                    </a:p>
                  </a:txBody>
                  <a:tcPr marT="45725" marB="45725" marR="91450" marL="91450" anchor="ct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4"/>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さっそく制限酵素で切断してみよう！</a:t>
            </a:r>
            <a:endParaRPr/>
          </a:p>
        </p:txBody>
      </p:sp>
      <p:pic>
        <p:nvPicPr>
          <p:cNvPr id="157" name="Google Shape;157;p14"/>
          <p:cNvPicPr preferRelativeResize="0"/>
          <p:nvPr/>
        </p:nvPicPr>
        <p:blipFill rotWithShape="1">
          <a:blip r:embed="rId3">
            <a:alphaModFix/>
          </a:blip>
          <a:srcRect b="0" l="0" r="0" t="0"/>
          <a:stretch/>
        </p:blipFill>
        <p:spPr>
          <a:xfrm>
            <a:off x="303956" y="1772815"/>
            <a:ext cx="8536088" cy="331237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5"/>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考えましょう</a:t>
            </a:r>
            <a:endParaRPr/>
          </a:p>
        </p:txBody>
      </p:sp>
      <p:sp>
        <p:nvSpPr>
          <p:cNvPr id="163" name="Google Shape;163;p15"/>
          <p:cNvSpPr txBox="1"/>
          <p:nvPr>
            <p:ph idx="1" type="body"/>
          </p:nvPr>
        </p:nvSpPr>
        <p:spPr>
          <a:xfrm>
            <a:off x="457200" y="1013012"/>
            <a:ext cx="8229600"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en-US"/>
              <a:t>ステップ2では、制限酵素</a:t>
            </a:r>
            <a:r>
              <a:rPr i="1" lang="en-US"/>
              <a:t>Bam</a:t>
            </a:r>
            <a:r>
              <a:rPr lang="en-US"/>
              <a:t>HI/</a:t>
            </a:r>
            <a:r>
              <a:rPr i="1" lang="en-US"/>
              <a:t>Hin</a:t>
            </a:r>
            <a:r>
              <a:rPr lang="en-US"/>
              <a:t>dIIIあり・なしの両方をチューブを用意するよう指示されました。 このステップの目的は何ですか、なぜそれが重要なのですか？</a:t>
            </a:r>
            <a:endParaRPr/>
          </a:p>
          <a:p>
            <a:pPr indent="-361950" lvl="0" marL="361950" rtl="0" algn="l">
              <a:spcBef>
                <a:spcPts val="2400"/>
              </a:spcBef>
              <a:spcAft>
                <a:spcPts val="0"/>
              </a:spcAft>
              <a:buClr>
                <a:schemeClr val="dk1"/>
              </a:buClr>
              <a:buSzPts val="2400"/>
              <a:buChar char="•"/>
            </a:pPr>
            <a:r>
              <a:rPr lang="en-US"/>
              <a:t>なぜ酵素は37℃で最もよく働くのでしょうか？（ ヒント： 通常のヒト体温は約37℃です。） </a:t>
            </a:r>
            <a:endParaRPr/>
          </a:p>
          <a:p>
            <a:pPr indent="-361950" lvl="0" marL="361950" rtl="0" algn="l">
              <a:spcBef>
                <a:spcPts val="2400"/>
              </a:spcBef>
              <a:spcAft>
                <a:spcPts val="0"/>
              </a:spcAft>
              <a:buClr>
                <a:schemeClr val="dk1"/>
              </a:buClr>
              <a:buSzPts val="2400"/>
              <a:buChar char="•"/>
            </a:pPr>
            <a:r>
              <a:rPr lang="en-US"/>
              <a:t>反応物を冷凍庫で保存するのはなぜでしょうか？</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2"/>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遺伝子を操作するには？</a:t>
            </a:r>
            <a:endParaRPr/>
          </a:p>
        </p:txBody>
      </p:sp>
      <p:sp>
        <p:nvSpPr>
          <p:cNvPr id="30" name="Google Shape;30;p2"/>
          <p:cNvSpPr txBox="1"/>
          <p:nvPr>
            <p:ph idx="1" type="body"/>
          </p:nvPr>
        </p:nvSpPr>
        <p:spPr>
          <a:xfrm>
            <a:off x="457200" y="1013012"/>
            <a:ext cx="8147248"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en-US"/>
              <a:t>遺伝子組換え実験は工作に似ています。目的の遺伝子をプラスミドという運び屋に組み込んで大腸菌に導入するには、DNAを切ったり貼ったりする必要があります。</a:t>
            </a:r>
            <a:endParaRPr/>
          </a:p>
        </p:txBody>
      </p:sp>
      <p:pic>
        <p:nvPicPr>
          <p:cNvPr descr="ダイアグラム&#10;&#10;自動的に生成された説明" id="31" name="Google Shape;31;p2"/>
          <p:cNvPicPr preferRelativeResize="0"/>
          <p:nvPr/>
        </p:nvPicPr>
        <p:blipFill rotWithShape="1">
          <a:blip r:embed="rId3">
            <a:alphaModFix/>
          </a:blip>
          <a:srcRect b="20600" l="1176" r="12201" t="12200"/>
          <a:stretch/>
        </p:blipFill>
        <p:spPr>
          <a:xfrm>
            <a:off x="1227458" y="2525806"/>
            <a:ext cx="6689083" cy="389183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 name="Shape 35"/>
        <p:cNvGrpSpPr/>
        <p:nvPr/>
      </p:nvGrpSpPr>
      <p:grpSpPr>
        <a:xfrm>
          <a:off x="0" y="0"/>
          <a:ext cx="0" cy="0"/>
          <a:chOff x="0" y="0"/>
          <a:chExt cx="0" cy="0"/>
        </a:xfrm>
      </p:grpSpPr>
      <p:sp>
        <p:nvSpPr>
          <p:cNvPr id="36" name="Google Shape;36;p3"/>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第2章の目標</a:t>
            </a:r>
            <a:endParaRPr/>
          </a:p>
        </p:txBody>
      </p:sp>
      <p:sp>
        <p:nvSpPr>
          <p:cNvPr id="37" name="Google Shape;37;p3"/>
          <p:cNvSpPr txBox="1"/>
          <p:nvPr>
            <p:ph idx="1" type="body"/>
          </p:nvPr>
        </p:nvSpPr>
        <p:spPr>
          <a:xfrm>
            <a:off x="1218456" y="1124744"/>
            <a:ext cx="6707088" cy="5113151"/>
          </a:xfrm>
          <a:prstGeom prst="rect">
            <a:avLst/>
          </a:prstGeom>
          <a:noFill/>
          <a:ln>
            <a:noFill/>
          </a:ln>
        </p:spPr>
        <p:txBody>
          <a:bodyPr anchorCtr="0" anchor="t" bIns="45700" lIns="91425" spcFirstLastPara="1" rIns="91425" wrap="square" tIns="45700">
            <a:noAutofit/>
          </a:bodyPr>
          <a:lstStyle/>
          <a:p>
            <a:pPr indent="-361950" lvl="0" marL="361950" rtl="0" algn="l">
              <a:lnSpc>
                <a:spcPct val="150000"/>
              </a:lnSpc>
              <a:spcBef>
                <a:spcPts val="0"/>
              </a:spcBef>
              <a:spcAft>
                <a:spcPts val="0"/>
              </a:spcAft>
              <a:buClr>
                <a:schemeClr val="dk1"/>
              </a:buClr>
              <a:buSzPts val="2400"/>
              <a:buChar char="•"/>
            </a:pPr>
            <a:r>
              <a:rPr lang="en-US"/>
              <a:t>プラスミドの特性を説明する</a:t>
            </a:r>
            <a:endParaRPr/>
          </a:p>
          <a:p>
            <a:pPr indent="-361950" lvl="0" marL="361950" rtl="0" algn="l">
              <a:lnSpc>
                <a:spcPct val="150000"/>
              </a:lnSpc>
              <a:spcBef>
                <a:spcPts val="480"/>
              </a:spcBef>
              <a:spcAft>
                <a:spcPts val="0"/>
              </a:spcAft>
              <a:buClr>
                <a:schemeClr val="dk1"/>
              </a:buClr>
              <a:buSzPts val="2400"/>
              <a:buChar char="•"/>
            </a:pPr>
            <a:r>
              <a:rPr lang="en-US"/>
              <a:t>遺伝子のクローニングでプラスミドがどのように使用されるかを説明する</a:t>
            </a:r>
            <a:endParaRPr/>
          </a:p>
          <a:p>
            <a:pPr indent="-361950" lvl="0" marL="361950" rtl="0" algn="l">
              <a:lnSpc>
                <a:spcPct val="150000"/>
              </a:lnSpc>
              <a:spcBef>
                <a:spcPts val="480"/>
              </a:spcBef>
              <a:spcAft>
                <a:spcPts val="0"/>
              </a:spcAft>
              <a:buClr>
                <a:schemeClr val="dk1"/>
              </a:buClr>
              <a:buSzPts val="2400"/>
              <a:buChar char="•"/>
            </a:pPr>
            <a:r>
              <a:rPr lang="en-US"/>
              <a:t>制限酵素の機能を説明する</a:t>
            </a:r>
            <a:endParaRPr/>
          </a:p>
          <a:p>
            <a:pPr indent="-361950" lvl="0" marL="361950" rtl="0" algn="l">
              <a:lnSpc>
                <a:spcPct val="150000"/>
              </a:lnSpc>
              <a:spcBef>
                <a:spcPts val="480"/>
              </a:spcBef>
              <a:spcAft>
                <a:spcPts val="0"/>
              </a:spcAft>
              <a:buClr>
                <a:schemeClr val="dk1"/>
              </a:buClr>
              <a:buSzPts val="2400"/>
              <a:buChar char="•"/>
            </a:pPr>
            <a:r>
              <a:rPr lang="en-US"/>
              <a:t>制限酵素を使用して組換えプラスミドを作成する方法を説明する</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sp>
        <p:nvSpPr>
          <p:cNvPr id="42" name="Google Shape;42;p4"/>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ヌクレアーゼ (nuclease)：核酸を切る酵素</a:t>
            </a:r>
            <a:endParaRPr/>
          </a:p>
        </p:txBody>
      </p:sp>
      <p:sp>
        <p:nvSpPr>
          <p:cNvPr id="43" name="Google Shape;43;p4"/>
          <p:cNvSpPr/>
          <p:nvPr/>
        </p:nvSpPr>
        <p:spPr>
          <a:xfrm>
            <a:off x="2685905" y="2164736"/>
            <a:ext cx="1152128" cy="1152128"/>
          </a:xfrm>
          <a:prstGeom prst="ellipse">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44" name="Google Shape;44;p4"/>
          <p:cNvGrpSpPr/>
          <p:nvPr/>
        </p:nvGrpSpPr>
        <p:grpSpPr>
          <a:xfrm>
            <a:off x="6005062" y="2892714"/>
            <a:ext cx="1402256" cy="208126"/>
            <a:chOff x="3194928" y="1737335"/>
            <a:chExt cx="2425792" cy="360041"/>
          </a:xfrm>
        </p:grpSpPr>
        <p:sp>
          <p:nvSpPr>
            <p:cNvPr id="45" name="Google Shape;45;p4"/>
            <p:cNvSpPr/>
            <p:nvPr/>
          </p:nvSpPr>
          <p:spPr>
            <a:xfrm>
              <a:off x="3843370" y="1737335"/>
              <a:ext cx="1224136" cy="36004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Calibri"/>
                  <a:ea typeface="Calibri"/>
                  <a:cs typeface="Calibri"/>
                  <a:sym typeface="Calibri"/>
                </a:rPr>
                <a:t>target</a:t>
              </a:r>
              <a:endParaRPr sz="1600">
                <a:solidFill>
                  <a:schemeClr val="lt1"/>
                </a:solidFill>
                <a:latin typeface="Calibri"/>
                <a:ea typeface="Calibri"/>
                <a:cs typeface="Calibri"/>
                <a:sym typeface="Calibri"/>
              </a:endParaRPr>
            </a:p>
          </p:txBody>
        </p:sp>
        <p:sp>
          <p:nvSpPr>
            <p:cNvPr id="46" name="Google Shape;46;p4"/>
            <p:cNvSpPr/>
            <p:nvPr/>
          </p:nvSpPr>
          <p:spPr>
            <a:xfrm>
              <a:off x="5067506" y="1737335"/>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47" name="Google Shape;47;p4"/>
            <p:cNvSpPr/>
            <p:nvPr/>
          </p:nvSpPr>
          <p:spPr>
            <a:xfrm flipH="1">
              <a:off x="3481241" y="1737335"/>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48" name="Google Shape;48;p4"/>
            <p:cNvSpPr/>
            <p:nvPr/>
          </p:nvSpPr>
          <p:spPr>
            <a:xfrm flipH="1" rot="10800000">
              <a:off x="3261431" y="1737337"/>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49" name="Google Shape;49;p4"/>
            <p:cNvSpPr/>
            <p:nvPr/>
          </p:nvSpPr>
          <p:spPr>
            <a:xfrm rot="10800000">
              <a:off x="5141816" y="1737336"/>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50" name="Google Shape;50;p4"/>
            <p:cNvSpPr/>
            <p:nvPr/>
          </p:nvSpPr>
          <p:spPr>
            <a:xfrm>
              <a:off x="3194928" y="1737335"/>
              <a:ext cx="72008" cy="360039"/>
            </a:xfrm>
            <a:prstGeom prst="rect">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51" name="Google Shape;51;p4"/>
            <p:cNvSpPr/>
            <p:nvPr/>
          </p:nvSpPr>
          <p:spPr>
            <a:xfrm>
              <a:off x="5548712" y="1737335"/>
              <a:ext cx="72008" cy="360040"/>
            </a:xfrm>
            <a:prstGeom prst="rect">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sp>
        <p:nvSpPr>
          <p:cNvPr id="52" name="Google Shape;52;p4"/>
          <p:cNvSpPr/>
          <p:nvPr/>
        </p:nvSpPr>
        <p:spPr>
          <a:xfrm>
            <a:off x="3189961" y="3371783"/>
            <a:ext cx="144016" cy="290749"/>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3" name="Google Shape;53;p4"/>
          <p:cNvSpPr/>
          <p:nvPr/>
        </p:nvSpPr>
        <p:spPr>
          <a:xfrm>
            <a:off x="6661705" y="3378808"/>
            <a:ext cx="144016" cy="290749"/>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54" name="Google Shape;54;p4"/>
          <p:cNvGrpSpPr/>
          <p:nvPr/>
        </p:nvGrpSpPr>
        <p:grpSpPr>
          <a:xfrm>
            <a:off x="2771800" y="3789040"/>
            <a:ext cx="1125145" cy="1050225"/>
            <a:chOff x="409423" y="3108837"/>
            <a:chExt cx="1125145" cy="1050225"/>
          </a:xfrm>
        </p:grpSpPr>
        <p:sp>
          <p:nvSpPr>
            <p:cNvPr id="55" name="Google Shape;55;p4"/>
            <p:cNvSpPr/>
            <p:nvPr/>
          </p:nvSpPr>
          <p:spPr>
            <a:xfrm>
              <a:off x="409423" y="3108837"/>
              <a:ext cx="1060779" cy="887745"/>
            </a:xfrm>
            <a:custGeom>
              <a:rect b="b" l="l" r="r" t="t"/>
              <a:pathLst>
                <a:path extrusionOk="0" h="1017917" w="1216324">
                  <a:moveTo>
                    <a:pt x="310551" y="1017917"/>
                  </a:moveTo>
                  <a:cubicBezTo>
                    <a:pt x="296173" y="1006415"/>
                    <a:pt x="281275" y="995536"/>
                    <a:pt x="267418" y="983411"/>
                  </a:cubicBezTo>
                  <a:cubicBezTo>
                    <a:pt x="214279" y="936915"/>
                    <a:pt x="268626" y="975590"/>
                    <a:pt x="215660" y="940279"/>
                  </a:cubicBezTo>
                  <a:cubicBezTo>
                    <a:pt x="195590" y="880067"/>
                    <a:pt x="211903" y="919066"/>
                    <a:pt x="138022" y="828136"/>
                  </a:cubicBezTo>
                  <a:cubicBezTo>
                    <a:pt x="123860" y="810706"/>
                    <a:pt x="109267" y="793630"/>
                    <a:pt x="94890" y="776377"/>
                  </a:cubicBezTo>
                  <a:cubicBezTo>
                    <a:pt x="87080" y="767005"/>
                    <a:pt x="76950" y="759761"/>
                    <a:pt x="69011" y="750498"/>
                  </a:cubicBezTo>
                  <a:cubicBezTo>
                    <a:pt x="59654" y="739582"/>
                    <a:pt x="51758" y="727494"/>
                    <a:pt x="43132" y="715992"/>
                  </a:cubicBezTo>
                  <a:cubicBezTo>
                    <a:pt x="25177" y="644176"/>
                    <a:pt x="47040" y="715184"/>
                    <a:pt x="17252" y="655607"/>
                  </a:cubicBezTo>
                  <a:cubicBezTo>
                    <a:pt x="11064" y="643231"/>
                    <a:pt x="2764" y="606277"/>
                    <a:pt x="0" y="595222"/>
                  </a:cubicBezTo>
                  <a:cubicBezTo>
                    <a:pt x="3668" y="540195"/>
                    <a:pt x="2161" y="478028"/>
                    <a:pt x="17252" y="422694"/>
                  </a:cubicBezTo>
                  <a:cubicBezTo>
                    <a:pt x="22037" y="405149"/>
                    <a:pt x="24417" y="386068"/>
                    <a:pt x="34505" y="370936"/>
                  </a:cubicBezTo>
                  <a:lnTo>
                    <a:pt x="69011" y="319177"/>
                  </a:lnTo>
                  <a:cubicBezTo>
                    <a:pt x="85804" y="268795"/>
                    <a:pt x="64497" y="315065"/>
                    <a:pt x="103517" y="276045"/>
                  </a:cubicBezTo>
                  <a:cubicBezTo>
                    <a:pt x="110848" y="268714"/>
                    <a:pt x="114022" y="258038"/>
                    <a:pt x="120769" y="250166"/>
                  </a:cubicBezTo>
                  <a:cubicBezTo>
                    <a:pt x="136685" y="231597"/>
                    <a:pt x="158262" y="209853"/>
                    <a:pt x="181154" y="198407"/>
                  </a:cubicBezTo>
                  <a:cubicBezTo>
                    <a:pt x="189287" y="194340"/>
                    <a:pt x="198407" y="192656"/>
                    <a:pt x="207034" y="189781"/>
                  </a:cubicBezTo>
                  <a:cubicBezTo>
                    <a:pt x="227162" y="169653"/>
                    <a:pt x="243733" y="145186"/>
                    <a:pt x="267418" y="129396"/>
                  </a:cubicBezTo>
                  <a:cubicBezTo>
                    <a:pt x="293406" y="112071"/>
                    <a:pt x="297162" y="108022"/>
                    <a:pt x="327803" y="94890"/>
                  </a:cubicBezTo>
                  <a:cubicBezTo>
                    <a:pt x="336161" y="91308"/>
                    <a:pt x="345325" y="89846"/>
                    <a:pt x="353683" y="86264"/>
                  </a:cubicBezTo>
                  <a:cubicBezTo>
                    <a:pt x="459536" y="40899"/>
                    <a:pt x="327440" y="95071"/>
                    <a:pt x="414068" y="51758"/>
                  </a:cubicBezTo>
                  <a:cubicBezTo>
                    <a:pt x="422201" y="47692"/>
                    <a:pt x="431204" y="45630"/>
                    <a:pt x="439947" y="43132"/>
                  </a:cubicBezTo>
                  <a:cubicBezTo>
                    <a:pt x="468386" y="35006"/>
                    <a:pt x="487921" y="31811"/>
                    <a:pt x="517585" y="25879"/>
                  </a:cubicBezTo>
                  <a:cubicBezTo>
                    <a:pt x="529087" y="20128"/>
                    <a:pt x="539891" y="12692"/>
                    <a:pt x="552090" y="8626"/>
                  </a:cubicBezTo>
                  <a:cubicBezTo>
                    <a:pt x="566000" y="3989"/>
                    <a:pt x="580560" y="0"/>
                    <a:pt x="595222" y="0"/>
                  </a:cubicBezTo>
                  <a:cubicBezTo>
                    <a:pt x="690156" y="0"/>
                    <a:pt x="785003" y="5751"/>
                    <a:pt x="879894" y="8626"/>
                  </a:cubicBezTo>
                  <a:cubicBezTo>
                    <a:pt x="902898" y="20128"/>
                    <a:pt x="927506" y="28866"/>
                    <a:pt x="948905" y="43132"/>
                  </a:cubicBezTo>
                  <a:cubicBezTo>
                    <a:pt x="1011363" y="84771"/>
                    <a:pt x="982117" y="68365"/>
                    <a:pt x="1035169" y="94890"/>
                  </a:cubicBezTo>
                  <a:cubicBezTo>
                    <a:pt x="1043796" y="103517"/>
                    <a:pt x="1051677" y="112960"/>
                    <a:pt x="1061049" y="120770"/>
                  </a:cubicBezTo>
                  <a:cubicBezTo>
                    <a:pt x="1069014" y="127407"/>
                    <a:pt x="1080101" y="130220"/>
                    <a:pt x="1086928" y="138022"/>
                  </a:cubicBezTo>
                  <a:cubicBezTo>
                    <a:pt x="1100582" y="153627"/>
                    <a:pt x="1121434" y="189781"/>
                    <a:pt x="1121434" y="189781"/>
                  </a:cubicBezTo>
                  <a:cubicBezTo>
                    <a:pt x="1127185" y="207034"/>
                    <a:pt x="1130553" y="225273"/>
                    <a:pt x="1138686" y="241539"/>
                  </a:cubicBezTo>
                  <a:cubicBezTo>
                    <a:pt x="1152822" y="269811"/>
                    <a:pt x="1156952" y="274004"/>
                    <a:pt x="1164566" y="301924"/>
                  </a:cubicBezTo>
                  <a:cubicBezTo>
                    <a:pt x="1170805" y="324800"/>
                    <a:pt x="1176067" y="347932"/>
                    <a:pt x="1181818" y="370936"/>
                  </a:cubicBezTo>
                  <a:cubicBezTo>
                    <a:pt x="1184693" y="382438"/>
                    <a:pt x="1188120" y="393816"/>
                    <a:pt x="1190445" y="405441"/>
                  </a:cubicBezTo>
                  <a:cubicBezTo>
                    <a:pt x="1210023" y="503331"/>
                    <a:pt x="1200586" y="463256"/>
                    <a:pt x="1216324" y="526211"/>
                  </a:cubicBezTo>
                  <a:cubicBezTo>
                    <a:pt x="1213449" y="603849"/>
                    <a:pt x="1219336" y="682310"/>
                    <a:pt x="1207698" y="759124"/>
                  </a:cubicBezTo>
                  <a:cubicBezTo>
                    <a:pt x="1204592" y="779626"/>
                    <a:pt x="1184694" y="793630"/>
                    <a:pt x="1173192" y="810883"/>
                  </a:cubicBezTo>
                  <a:lnTo>
                    <a:pt x="1155939" y="836762"/>
                  </a:lnTo>
                  <a:cubicBezTo>
                    <a:pt x="1150188" y="845388"/>
                    <a:pt x="1143322" y="853368"/>
                    <a:pt x="1138686" y="862641"/>
                  </a:cubicBezTo>
                  <a:lnTo>
                    <a:pt x="1130060" y="879894"/>
                  </a:lnTo>
                </a:path>
              </a:pathLst>
            </a:cu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6" name="Google Shape;56;p4"/>
            <p:cNvSpPr/>
            <p:nvPr/>
          </p:nvSpPr>
          <p:spPr>
            <a:xfrm flipH="1" rot="-8903574">
              <a:off x="685486" y="3909772"/>
              <a:ext cx="216000" cy="208125"/>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57" name="Google Shape;57;p4"/>
            <p:cNvSpPr/>
            <p:nvPr/>
          </p:nvSpPr>
          <p:spPr>
            <a:xfrm rot="8783844">
              <a:off x="1261418" y="3823321"/>
              <a:ext cx="235211" cy="208125"/>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grpSp>
        <p:nvGrpSpPr>
          <p:cNvPr id="58" name="Google Shape;58;p4"/>
          <p:cNvGrpSpPr/>
          <p:nvPr/>
        </p:nvGrpSpPr>
        <p:grpSpPr>
          <a:xfrm>
            <a:off x="6149078" y="4117102"/>
            <a:ext cx="1152169" cy="208125"/>
            <a:chOff x="3481241" y="1737335"/>
            <a:chExt cx="1993161" cy="360040"/>
          </a:xfrm>
        </p:grpSpPr>
        <p:sp>
          <p:nvSpPr>
            <p:cNvPr id="59" name="Google Shape;59;p4"/>
            <p:cNvSpPr/>
            <p:nvPr/>
          </p:nvSpPr>
          <p:spPr>
            <a:xfrm>
              <a:off x="3843370" y="1737335"/>
              <a:ext cx="1224136" cy="36004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Calibri"/>
                  <a:ea typeface="Calibri"/>
                  <a:cs typeface="Calibri"/>
                  <a:sym typeface="Calibri"/>
                </a:rPr>
                <a:t>target</a:t>
              </a:r>
              <a:endParaRPr sz="1600">
                <a:solidFill>
                  <a:schemeClr val="lt1"/>
                </a:solidFill>
                <a:latin typeface="Calibri"/>
                <a:ea typeface="Calibri"/>
                <a:cs typeface="Calibri"/>
                <a:sym typeface="Calibri"/>
              </a:endParaRPr>
            </a:p>
          </p:txBody>
        </p:sp>
        <p:sp>
          <p:nvSpPr>
            <p:cNvPr id="60" name="Google Shape;60;p4"/>
            <p:cNvSpPr/>
            <p:nvPr/>
          </p:nvSpPr>
          <p:spPr>
            <a:xfrm>
              <a:off x="5067506" y="1737335"/>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61" name="Google Shape;61;p4"/>
            <p:cNvSpPr/>
            <p:nvPr/>
          </p:nvSpPr>
          <p:spPr>
            <a:xfrm flipH="1">
              <a:off x="3481241" y="1737335"/>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sp>
        <p:nvSpPr>
          <p:cNvPr id="62" name="Google Shape;62;p4"/>
          <p:cNvSpPr txBox="1"/>
          <p:nvPr/>
        </p:nvSpPr>
        <p:spPr>
          <a:xfrm>
            <a:off x="4993842" y="2303162"/>
            <a:ext cx="3436764"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Calibri"/>
                <a:ea typeface="Calibri"/>
                <a:cs typeface="Calibri"/>
                <a:sym typeface="Calibri"/>
              </a:rPr>
              <a:t>目的の遺伝子</a:t>
            </a:r>
            <a:endParaRPr/>
          </a:p>
        </p:txBody>
      </p:sp>
      <p:grpSp>
        <p:nvGrpSpPr>
          <p:cNvPr id="63" name="Google Shape;63;p4"/>
          <p:cNvGrpSpPr/>
          <p:nvPr/>
        </p:nvGrpSpPr>
        <p:grpSpPr>
          <a:xfrm rot="-3009012">
            <a:off x="3584046" y="3053662"/>
            <a:ext cx="269547" cy="114725"/>
            <a:chOff x="5949189" y="2993429"/>
            <a:chExt cx="269547" cy="114725"/>
          </a:xfrm>
        </p:grpSpPr>
        <p:sp>
          <p:nvSpPr>
            <p:cNvPr id="64" name="Google Shape;64;p4"/>
            <p:cNvSpPr/>
            <p:nvPr/>
          </p:nvSpPr>
          <p:spPr>
            <a:xfrm>
              <a:off x="6025449" y="2997552"/>
              <a:ext cx="45719" cy="110602"/>
            </a:xfrm>
            <a:prstGeom prst="rect">
              <a:avLst/>
            </a:prstGeom>
            <a:solidFill>
              <a:srgbClr val="FFC000"/>
            </a:solidFill>
            <a:ln cap="flat" cmpd="sng" w="1905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 name="Google Shape;65;p4"/>
            <p:cNvSpPr/>
            <p:nvPr/>
          </p:nvSpPr>
          <p:spPr>
            <a:xfrm>
              <a:off x="5949189" y="2997551"/>
              <a:ext cx="45719" cy="110602"/>
            </a:xfrm>
            <a:prstGeom prst="rect">
              <a:avLst/>
            </a:prstGeom>
            <a:solidFill>
              <a:srgbClr val="FFFF00"/>
            </a:solidFill>
            <a:ln cap="flat" cmpd="sng" w="1905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 name="Google Shape;66;p4"/>
            <p:cNvSpPr/>
            <p:nvPr/>
          </p:nvSpPr>
          <p:spPr>
            <a:xfrm>
              <a:off x="6101420" y="2994834"/>
              <a:ext cx="45719" cy="110602"/>
            </a:xfrm>
            <a:prstGeom prst="rect">
              <a:avLst/>
            </a:prstGeom>
            <a:solidFill>
              <a:srgbClr val="FF0000"/>
            </a:solidFill>
            <a:ln cap="flat" cmpd="sng" w="1905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7" name="Google Shape;67;p4"/>
            <p:cNvSpPr/>
            <p:nvPr/>
          </p:nvSpPr>
          <p:spPr>
            <a:xfrm>
              <a:off x="6173017" y="2993429"/>
              <a:ext cx="45719" cy="110602"/>
            </a:xfrm>
            <a:prstGeom prst="rect">
              <a:avLst/>
            </a:prstGeom>
            <a:solidFill>
              <a:srgbClr val="92D050"/>
            </a:solidFill>
            <a:ln cap="flat" cmpd="sng" w="1905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68" name="Google Shape;68;p4"/>
          <p:cNvSpPr txBox="1"/>
          <p:nvPr/>
        </p:nvSpPr>
        <p:spPr>
          <a:xfrm>
            <a:off x="1033605" y="2615105"/>
            <a:ext cx="1406154"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00"/>
                </a:solidFill>
                <a:latin typeface="Calibri"/>
                <a:ea typeface="Calibri"/>
                <a:cs typeface="Calibri"/>
                <a:sym typeface="Calibri"/>
              </a:rPr>
              <a:t>プラスミド</a:t>
            </a:r>
            <a:endParaRPr sz="2400">
              <a:solidFill>
                <a:srgbClr val="FF0000"/>
              </a:solidFill>
              <a:latin typeface="Calibri"/>
              <a:ea typeface="Calibri"/>
              <a:cs typeface="Calibri"/>
              <a:sym typeface="Calibri"/>
            </a:endParaRPr>
          </a:p>
        </p:txBody>
      </p:sp>
      <p:sp>
        <p:nvSpPr>
          <p:cNvPr id="69" name="Google Shape;69;p4"/>
          <p:cNvSpPr txBox="1"/>
          <p:nvPr/>
        </p:nvSpPr>
        <p:spPr>
          <a:xfrm>
            <a:off x="3333977" y="3356612"/>
            <a:ext cx="3436764"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00"/>
                </a:solidFill>
                <a:latin typeface="Calibri"/>
                <a:ea typeface="Calibri"/>
                <a:cs typeface="Calibri"/>
                <a:sym typeface="Calibri"/>
              </a:rPr>
              <a:t>制限酵素</a:t>
            </a:r>
            <a:r>
              <a:rPr lang="en-US" sz="2400">
                <a:solidFill>
                  <a:schemeClr val="dk1"/>
                </a:solidFill>
                <a:latin typeface="Calibri"/>
                <a:ea typeface="Calibri"/>
                <a:cs typeface="Calibri"/>
                <a:sym typeface="Calibri"/>
              </a:rPr>
              <a:t>処理</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5"/>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制限酵素（Restriction enzyme: RE）</a:t>
            </a:r>
            <a:endParaRPr/>
          </a:p>
        </p:txBody>
      </p:sp>
      <p:sp>
        <p:nvSpPr>
          <p:cNvPr id="76" name="Google Shape;76;p5"/>
          <p:cNvSpPr txBox="1"/>
          <p:nvPr>
            <p:ph idx="1" type="body"/>
          </p:nvPr>
        </p:nvSpPr>
        <p:spPr>
          <a:xfrm>
            <a:off x="457200" y="1013012"/>
            <a:ext cx="8229600" cy="5113151"/>
          </a:xfrm>
          <a:prstGeom prst="rect">
            <a:avLst/>
          </a:prstGeom>
          <a:noFill/>
          <a:ln>
            <a:noFill/>
          </a:ln>
        </p:spPr>
        <p:txBody>
          <a:bodyPr anchorCtr="0" anchor="t" bIns="45700" lIns="91425" spcFirstLastPara="1" rIns="91425" wrap="square" tIns="45700">
            <a:normAutofit/>
          </a:bodyPr>
          <a:lstStyle/>
          <a:p>
            <a:pPr indent="-361950" lvl="0" marL="361950" rtl="0" algn="l">
              <a:spcBef>
                <a:spcPts val="0"/>
              </a:spcBef>
              <a:spcAft>
                <a:spcPts val="0"/>
              </a:spcAft>
              <a:buClr>
                <a:schemeClr val="dk1"/>
              </a:buClr>
              <a:buSzPts val="2800"/>
              <a:buChar char="•"/>
            </a:pPr>
            <a:r>
              <a:rPr lang="en-US" sz="2800"/>
              <a:t>特定のDNA配列を認識するヌクレアーゼ</a:t>
            </a:r>
            <a:endParaRPr sz="2800"/>
          </a:p>
          <a:p>
            <a:pPr indent="-361950" lvl="0" marL="361950" rtl="0" algn="l">
              <a:spcBef>
                <a:spcPts val="560"/>
              </a:spcBef>
              <a:spcAft>
                <a:spcPts val="0"/>
              </a:spcAft>
              <a:buClr>
                <a:schemeClr val="dk1"/>
              </a:buClr>
              <a:buSzPts val="2800"/>
              <a:buChar char="•"/>
            </a:pPr>
            <a:r>
              <a:rPr lang="en-US" sz="2800"/>
              <a:t> </a:t>
            </a:r>
            <a:r>
              <a:rPr lang="en-US" sz="2800" u="sng"/>
              <a:t>Palindrome</a:t>
            </a:r>
            <a:r>
              <a:rPr lang="en-US" sz="2800"/>
              <a:t>構造を認識する酵素がよく用いられる</a:t>
            </a:r>
            <a:endParaRPr sz="2800"/>
          </a:p>
          <a:p>
            <a:pPr indent="0" lvl="0" marL="0" rtl="0" algn="l">
              <a:spcBef>
                <a:spcPts val="400"/>
              </a:spcBef>
              <a:spcAft>
                <a:spcPts val="0"/>
              </a:spcAft>
              <a:buClr>
                <a:schemeClr val="dk1"/>
              </a:buClr>
              <a:buSzPts val="2000"/>
              <a:buNone/>
            </a:pPr>
            <a:r>
              <a:rPr lang="en-US" sz="2000"/>
              <a:t>回文（たけやぶやけた）</a:t>
            </a:r>
            <a:endParaRPr sz="2000"/>
          </a:p>
        </p:txBody>
      </p:sp>
      <p:graphicFrame>
        <p:nvGraphicFramePr>
          <p:cNvPr id="77" name="Google Shape;77;p5"/>
          <p:cNvGraphicFramePr/>
          <p:nvPr/>
        </p:nvGraphicFramePr>
        <p:xfrm>
          <a:off x="1187624" y="3518968"/>
          <a:ext cx="3000000" cy="3000000"/>
        </p:xfrm>
        <a:graphic>
          <a:graphicData uri="http://schemas.openxmlformats.org/drawingml/2006/table">
            <a:tbl>
              <a:tblPr bandRow="1" firstRow="1">
                <a:noFill/>
                <a:tableStyleId>{C16A0807-7471-4D9B-9A20-0C94C8CDF7FE}</a:tableStyleId>
              </a:tblPr>
              <a:tblGrid>
                <a:gridCol w="1400425"/>
                <a:gridCol w="3734475"/>
                <a:gridCol w="1633825"/>
              </a:tblGrid>
              <a:tr h="643575">
                <a:tc>
                  <a:txBody>
                    <a:bodyPr/>
                    <a:lstStyle/>
                    <a:p>
                      <a:pPr indent="0" lvl="0" marL="0" marR="0" rtl="0" algn="ctr">
                        <a:spcBef>
                          <a:spcPts val="0"/>
                        </a:spcBef>
                        <a:spcAft>
                          <a:spcPts val="0"/>
                        </a:spcAft>
                        <a:buNone/>
                      </a:pPr>
                      <a:r>
                        <a:rPr lang="en-US" sz="2000" u="none" cap="none" strike="noStrike"/>
                        <a:t>酵素</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生物</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認識配列</a:t>
                      </a:r>
                      <a:endParaRPr/>
                    </a:p>
                  </a:txBody>
                  <a:tcPr marT="45725" marB="45725" marR="91450" marL="91450" anchor="ctr"/>
                </a:tc>
              </a:tr>
              <a:tr h="643575">
                <a:tc>
                  <a:txBody>
                    <a:bodyPr/>
                    <a:lstStyle/>
                    <a:p>
                      <a:pPr indent="0" lvl="0" marL="0" marR="0" rtl="0" algn="ctr">
                        <a:spcBef>
                          <a:spcPts val="0"/>
                        </a:spcBef>
                        <a:spcAft>
                          <a:spcPts val="0"/>
                        </a:spcAft>
                        <a:buNone/>
                      </a:pPr>
                      <a:r>
                        <a:rPr i="1" lang="en-US" sz="2000" u="none" cap="none" strike="noStrike"/>
                        <a:t>Eco</a:t>
                      </a:r>
                      <a:r>
                        <a:rPr lang="en-US" sz="2000" u="none" cap="none" strike="noStrike"/>
                        <a:t>RI</a:t>
                      </a:r>
                      <a:endParaRPr sz="2000" u="none" cap="none" strike="noStrike"/>
                    </a:p>
                  </a:txBody>
                  <a:tcPr marT="45725" marB="45725" marR="91450" marL="91450" anchor="ctr"/>
                </a:tc>
                <a:tc>
                  <a:txBody>
                    <a:bodyPr/>
                    <a:lstStyle/>
                    <a:p>
                      <a:pPr indent="0" lvl="0" marL="0" marR="0" rtl="0" algn="ctr">
                        <a:spcBef>
                          <a:spcPts val="0"/>
                        </a:spcBef>
                        <a:spcAft>
                          <a:spcPts val="0"/>
                        </a:spcAft>
                        <a:buNone/>
                      </a:pPr>
                      <a:r>
                        <a:rPr i="1" lang="en-US" sz="2000" u="none" cap="none" strike="noStrike"/>
                        <a:t>Esherichia coli</a:t>
                      </a:r>
                      <a:endParaRPr i="1" sz="2000" u="none" cap="none" strike="noStrike"/>
                    </a:p>
                  </a:txBody>
                  <a:tcPr marT="45725" marB="45725" marR="91450" marL="91450" anchor="ctr"/>
                </a:tc>
                <a:tc>
                  <a:txBody>
                    <a:bodyPr/>
                    <a:lstStyle/>
                    <a:p>
                      <a:pPr indent="0" lvl="0" marL="0" marR="0" rtl="0" algn="ctr">
                        <a:spcBef>
                          <a:spcPts val="0"/>
                        </a:spcBef>
                        <a:spcAft>
                          <a:spcPts val="0"/>
                        </a:spcAft>
                        <a:buNone/>
                      </a:pPr>
                      <a:r>
                        <a:rPr lang="en-US" sz="2000" u="none" cap="none" strike="noStrike"/>
                        <a:t>GAATTC</a:t>
                      </a:r>
                      <a:endParaRPr sz="2000" u="none" cap="none" strike="noStrike"/>
                    </a:p>
                  </a:txBody>
                  <a:tcPr marT="45725" marB="45725" marR="91450" marL="91450" anchor="ctr"/>
                </a:tc>
              </a:tr>
              <a:tr h="643575">
                <a:tc>
                  <a:txBody>
                    <a:bodyPr/>
                    <a:lstStyle/>
                    <a:p>
                      <a:pPr indent="0" lvl="0" marL="0" marR="0" rtl="0" algn="ctr">
                        <a:spcBef>
                          <a:spcPts val="0"/>
                        </a:spcBef>
                        <a:spcAft>
                          <a:spcPts val="0"/>
                        </a:spcAft>
                        <a:buNone/>
                      </a:pPr>
                      <a:r>
                        <a:rPr i="1" lang="en-US" sz="2000" u="none" cap="none" strike="noStrike"/>
                        <a:t>Bam</a:t>
                      </a:r>
                      <a:r>
                        <a:rPr lang="en-US" sz="2000" u="none" cap="none" strike="noStrike"/>
                        <a:t>HI</a:t>
                      </a:r>
                      <a:endParaRPr sz="2000" u="none" cap="none" strike="noStrike"/>
                    </a:p>
                  </a:txBody>
                  <a:tcPr marT="45725" marB="45725" marR="91450" marL="91450" anchor="ctr"/>
                </a:tc>
                <a:tc>
                  <a:txBody>
                    <a:bodyPr/>
                    <a:lstStyle/>
                    <a:p>
                      <a:pPr indent="0" lvl="0" marL="0" marR="0" rtl="0" algn="ctr">
                        <a:spcBef>
                          <a:spcPts val="0"/>
                        </a:spcBef>
                        <a:spcAft>
                          <a:spcPts val="0"/>
                        </a:spcAft>
                        <a:buNone/>
                      </a:pPr>
                      <a:r>
                        <a:rPr i="1" lang="en-US" sz="2000" u="none" cap="none" strike="noStrike"/>
                        <a:t>Bacillus amyloliquefaciens</a:t>
                      </a:r>
                      <a:endParaRPr i="1" sz="2000" u="none" cap="none" strike="noStrike"/>
                    </a:p>
                  </a:txBody>
                  <a:tcPr marT="45725" marB="45725" marR="91450" marL="91450" anchor="ctr"/>
                </a:tc>
                <a:tc>
                  <a:txBody>
                    <a:bodyPr/>
                    <a:lstStyle/>
                    <a:p>
                      <a:pPr indent="0" lvl="0" marL="0" marR="0" rtl="0" algn="ctr">
                        <a:spcBef>
                          <a:spcPts val="0"/>
                        </a:spcBef>
                        <a:spcAft>
                          <a:spcPts val="0"/>
                        </a:spcAft>
                        <a:buNone/>
                      </a:pPr>
                      <a:r>
                        <a:rPr lang="en-US" sz="2000" u="none" cap="none" strike="noStrike"/>
                        <a:t>GGATCC</a:t>
                      </a:r>
                      <a:endParaRPr sz="2000" u="none" cap="none" strike="noStrike"/>
                    </a:p>
                  </a:txBody>
                  <a:tcPr marT="45725" marB="45725" marR="91450" marL="91450" anchor="ctr"/>
                </a:tc>
              </a:tr>
              <a:tr h="643575">
                <a:tc>
                  <a:txBody>
                    <a:bodyPr/>
                    <a:lstStyle/>
                    <a:p>
                      <a:pPr indent="0" lvl="0" marL="0" marR="0" rtl="0" algn="ctr">
                        <a:spcBef>
                          <a:spcPts val="0"/>
                        </a:spcBef>
                        <a:spcAft>
                          <a:spcPts val="0"/>
                        </a:spcAft>
                        <a:buNone/>
                      </a:pPr>
                      <a:r>
                        <a:rPr i="1" lang="en-US" sz="2000" u="none" cap="none" strike="noStrike"/>
                        <a:t>Hin</a:t>
                      </a:r>
                      <a:r>
                        <a:rPr i="0" lang="en-US" sz="2000" u="none" cap="none" strike="noStrike"/>
                        <a:t>d</a:t>
                      </a:r>
                      <a:r>
                        <a:rPr lang="en-US" sz="2000" u="none" cap="none" strike="noStrike"/>
                        <a:t>III</a:t>
                      </a:r>
                      <a:endParaRPr sz="2000" u="none" cap="none" strike="noStrike"/>
                    </a:p>
                  </a:txBody>
                  <a:tcPr marT="45725" marB="45725" marR="91450" marL="91450" anchor="ctr"/>
                </a:tc>
                <a:tc>
                  <a:txBody>
                    <a:bodyPr/>
                    <a:lstStyle/>
                    <a:p>
                      <a:pPr indent="0" lvl="0" marL="0" marR="0" rtl="0" algn="ctr">
                        <a:spcBef>
                          <a:spcPts val="0"/>
                        </a:spcBef>
                        <a:spcAft>
                          <a:spcPts val="0"/>
                        </a:spcAft>
                        <a:buNone/>
                      </a:pPr>
                      <a:r>
                        <a:rPr i="1" lang="en-US" sz="2000" u="none" cap="none" strike="noStrike"/>
                        <a:t>Haemophilus influenzae </a:t>
                      </a:r>
                      <a:r>
                        <a:rPr lang="en-US" sz="2000" u="none" cap="none" strike="noStrike"/>
                        <a:t>R</a:t>
                      </a:r>
                      <a:r>
                        <a:rPr baseline="-25000" lang="en-US" sz="2000" u="none" cap="none" strike="noStrike"/>
                        <a:t>d</a:t>
                      </a:r>
                      <a:endParaRPr baseline="-25000" sz="2000" u="none" cap="none" strike="noStrike"/>
                    </a:p>
                  </a:txBody>
                  <a:tcPr marT="45725" marB="45725" marR="91450" marL="91450" anchor="ctr"/>
                </a:tc>
                <a:tc>
                  <a:txBody>
                    <a:bodyPr/>
                    <a:lstStyle/>
                    <a:p>
                      <a:pPr indent="0" lvl="0" marL="0" marR="0" rtl="0" algn="ctr">
                        <a:spcBef>
                          <a:spcPts val="0"/>
                        </a:spcBef>
                        <a:spcAft>
                          <a:spcPts val="0"/>
                        </a:spcAft>
                        <a:buNone/>
                      </a:pPr>
                      <a:r>
                        <a:rPr lang="en-US" sz="2000" u="none" cap="none" strike="noStrike"/>
                        <a:t>AAGCTT</a:t>
                      </a:r>
                      <a:endParaRPr sz="2000" u="none" cap="none" strike="noStrike"/>
                    </a:p>
                  </a:txBody>
                  <a:tcPr marT="45725" marB="45725" marR="91450" marL="91450" anchor="ctr"/>
                </a:tc>
              </a:tr>
            </a:tbl>
          </a:graphicData>
        </a:graphic>
      </p:graphicFrame>
      <p:sp>
        <p:nvSpPr>
          <p:cNvPr id="78" name="Google Shape;78;p5"/>
          <p:cNvSpPr txBox="1"/>
          <p:nvPr/>
        </p:nvSpPr>
        <p:spPr>
          <a:xfrm>
            <a:off x="5508104" y="2337212"/>
            <a:ext cx="2575641"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5’  G A A T T C  3’</a:t>
            </a:r>
            <a:endParaRPr/>
          </a:p>
          <a:p>
            <a:pPr indent="0" lvl="0" marL="0" marR="0" rtl="0" algn="l">
              <a:spcBef>
                <a:spcPts val="0"/>
              </a:spcBef>
              <a:spcAft>
                <a:spcPts val="0"/>
              </a:spcAft>
              <a:buNone/>
            </a:pPr>
            <a:r>
              <a:rPr lang="en-US" sz="2400">
                <a:solidFill>
                  <a:schemeClr val="dk1"/>
                </a:solidFill>
                <a:latin typeface="Arial"/>
                <a:ea typeface="Arial"/>
                <a:cs typeface="Arial"/>
                <a:sym typeface="Arial"/>
              </a:rPr>
              <a:t>3’  C T T A A G  5’</a:t>
            </a:r>
            <a:endParaRPr sz="2400">
              <a:solidFill>
                <a:schemeClr val="dk1"/>
              </a:solidFill>
              <a:latin typeface="Arial"/>
              <a:ea typeface="Arial"/>
              <a:cs typeface="Arial"/>
              <a:sym typeface="Arial"/>
            </a:endParaRPr>
          </a:p>
        </p:txBody>
      </p:sp>
      <p:sp>
        <p:nvSpPr>
          <p:cNvPr id="79" name="Google Shape;79;p5"/>
          <p:cNvSpPr/>
          <p:nvPr/>
        </p:nvSpPr>
        <p:spPr>
          <a:xfrm>
            <a:off x="7200108" y="3122944"/>
            <a:ext cx="216000" cy="180000"/>
          </a:xfrm>
          <a:prstGeom prst="triangle">
            <a:avLst>
              <a:gd fmla="val 50000"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0" name="Google Shape;80;p5"/>
          <p:cNvSpPr/>
          <p:nvPr/>
        </p:nvSpPr>
        <p:spPr>
          <a:xfrm flipH="1" rot="10800000">
            <a:off x="6156176" y="2247212"/>
            <a:ext cx="216000" cy="180000"/>
          </a:xfrm>
          <a:prstGeom prst="triangle">
            <a:avLst>
              <a:gd fmla="val 50000"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81" name="Google Shape;81;p5"/>
          <p:cNvCxnSpPr>
            <a:stCxn id="80" idx="0"/>
            <a:endCxn id="79" idx="0"/>
          </p:cNvCxnSpPr>
          <p:nvPr/>
        </p:nvCxnSpPr>
        <p:spPr>
          <a:xfrm flipH="1" rot="-5400000">
            <a:off x="6438326" y="2253062"/>
            <a:ext cx="695700" cy="1044000"/>
          </a:xfrm>
          <a:prstGeom prst="bentConnector3">
            <a:avLst>
              <a:gd fmla="val 50000" name="adj1"/>
            </a:avLst>
          </a:prstGeom>
          <a:noFill/>
          <a:ln cap="flat" cmpd="sng" w="9525">
            <a:solidFill>
              <a:srgbClr val="4A7DBA"/>
            </a:solidFill>
            <a:prstDash val="solid"/>
            <a:round/>
            <a:headEnd len="sm" w="sm" type="none"/>
            <a:tailEnd len="sm" w="sm"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6"/>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クローニングの紙モデル</a:t>
            </a:r>
            <a:endParaRPr/>
          </a:p>
        </p:txBody>
      </p:sp>
      <p:sp>
        <p:nvSpPr>
          <p:cNvPr id="87" name="Google Shape;87;p6"/>
          <p:cNvSpPr txBox="1"/>
          <p:nvPr>
            <p:ph idx="1" type="body"/>
          </p:nvPr>
        </p:nvSpPr>
        <p:spPr>
          <a:xfrm>
            <a:off x="457200" y="1013012"/>
            <a:ext cx="8229600"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en-US"/>
              <a:t>プラスミドや標的遺伝子を切断・結合することでベクターを作製する工程を体験してみましょう。</a:t>
            </a:r>
            <a:endParaRPr/>
          </a:p>
          <a:p>
            <a:pPr indent="-209550" lvl="0" marL="361950" rtl="0" algn="l">
              <a:spcBef>
                <a:spcPts val="480"/>
              </a:spcBef>
              <a:spcAft>
                <a:spcPts val="0"/>
              </a:spcAft>
              <a:buClr>
                <a:schemeClr val="dk1"/>
              </a:buClr>
              <a:buSzPts val="2400"/>
              <a:buNone/>
            </a:pPr>
            <a:r>
              <a:t/>
            </a:r>
            <a:endParaRPr/>
          </a:p>
          <a:p>
            <a:pPr indent="-285750" lvl="1" marL="742950" rtl="0" algn="l">
              <a:spcBef>
                <a:spcPts val="480"/>
              </a:spcBef>
              <a:spcAft>
                <a:spcPts val="0"/>
              </a:spcAft>
              <a:buClr>
                <a:schemeClr val="dk1"/>
              </a:buClr>
              <a:buSzPts val="2400"/>
              <a:buChar char="–"/>
            </a:pPr>
            <a:r>
              <a:rPr lang="en-US" sz="2400"/>
              <a:t>適切な制限酵素でプラスミドとヒトDNAを切断する</a:t>
            </a:r>
            <a:endParaRPr/>
          </a:p>
          <a:p>
            <a:pPr indent="-285750" lvl="1" marL="742950" rtl="0" algn="l">
              <a:spcBef>
                <a:spcPts val="480"/>
              </a:spcBef>
              <a:spcAft>
                <a:spcPts val="0"/>
              </a:spcAft>
              <a:buClr>
                <a:schemeClr val="dk1"/>
              </a:buClr>
              <a:buSzPts val="2400"/>
              <a:buChar char="–"/>
            </a:pPr>
            <a:r>
              <a:rPr lang="en-US" sz="2400"/>
              <a:t>ヒトインスリン遺伝子をプラスミドDNAに挿入する</a:t>
            </a:r>
            <a:endParaRPr/>
          </a:p>
          <a:p>
            <a:pPr indent="-285750" lvl="1" marL="742950" rtl="0" algn="l">
              <a:spcBef>
                <a:spcPts val="480"/>
              </a:spcBef>
              <a:spcAft>
                <a:spcPts val="0"/>
              </a:spcAft>
              <a:buClr>
                <a:schemeClr val="dk1"/>
              </a:buClr>
              <a:buSzPts val="2400"/>
              <a:buChar char="–"/>
            </a:pPr>
            <a:r>
              <a:rPr lang="en-US" sz="2400"/>
              <a:t>プラスミドに取り込まれた細菌を特定するために使用する抗生物質を決定する</a:t>
            </a:r>
            <a:endParaRPr/>
          </a:p>
        </p:txBody>
      </p:sp>
      <p:sp>
        <p:nvSpPr>
          <p:cNvPr id="88" name="Google Shape;88;p6"/>
          <p:cNvSpPr/>
          <p:nvPr/>
        </p:nvSpPr>
        <p:spPr>
          <a:xfrm>
            <a:off x="260775" y="4745850"/>
            <a:ext cx="8748600" cy="1251600"/>
          </a:xfrm>
          <a:prstGeom prst="roundRect">
            <a:avLst>
              <a:gd fmla="val 16667" name="adj"/>
            </a:avLst>
          </a:prstGeom>
          <a:noFill/>
          <a:ln cap="flat" cmpd="sng" w="2540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rgbClr val="0070C0"/>
                </a:solidFill>
                <a:latin typeface="Calibri"/>
                <a:ea typeface="Calibri"/>
                <a:cs typeface="Calibri"/>
                <a:sym typeface="Calibri"/>
              </a:rPr>
              <a:t>考えましょう： </a:t>
            </a:r>
            <a:r>
              <a:rPr lang="en-US" sz="2400">
                <a:solidFill>
                  <a:schemeClr val="dk1"/>
                </a:solidFill>
                <a:latin typeface="Calibri"/>
                <a:ea typeface="Calibri"/>
                <a:cs typeface="Calibri"/>
                <a:sym typeface="Calibri"/>
              </a:rPr>
              <a:t>ヒトDNAからプラスミドと遺伝子の両方を切断するのに、同じ酵素を用いることがなぜ重要なのでしょうか？</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7"/>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質問</a:t>
            </a:r>
            <a:endParaRPr/>
          </a:p>
        </p:txBody>
      </p:sp>
      <p:sp>
        <p:nvSpPr>
          <p:cNvPr id="94" name="Google Shape;94;p7"/>
          <p:cNvSpPr txBox="1"/>
          <p:nvPr>
            <p:ph idx="1" type="body"/>
          </p:nvPr>
        </p:nvSpPr>
        <p:spPr>
          <a:xfrm>
            <a:off x="107504" y="1013012"/>
            <a:ext cx="8928992"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en-US"/>
              <a:t>どの制限酵素を選択しましたか？　なぜそれを選んだのですか？</a:t>
            </a:r>
            <a:endParaRPr/>
          </a:p>
          <a:p>
            <a:pPr indent="-361950" lvl="0" marL="361950" rtl="0" algn="l">
              <a:spcBef>
                <a:spcPts val="480"/>
              </a:spcBef>
              <a:spcAft>
                <a:spcPts val="0"/>
              </a:spcAft>
              <a:buClr>
                <a:schemeClr val="dk1"/>
              </a:buClr>
              <a:buSzPts val="2400"/>
              <a:buChar char="•"/>
            </a:pPr>
            <a:r>
              <a:rPr lang="en-US"/>
              <a:t>インスリン遺伝子をどこに挿入しますか？　その理由は？</a:t>
            </a:r>
            <a:endParaRPr/>
          </a:p>
          <a:p>
            <a:pPr indent="-361950" lvl="0" marL="361950" rtl="0" algn="l">
              <a:spcBef>
                <a:spcPts val="480"/>
              </a:spcBef>
              <a:spcAft>
                <a:spcPts val="0"/>
              </a:spcAft>
              <a:buClr>
                <a:schemeClr val="dk1"/>
              </a:buClr>
              <a:buSzPts val="2400"/>
              <a:buChar char="•"/>
            </a:pPr>
            <a:r>
              <a:rPr lang="en-US"/>
              <a:t>組換えDNAが取り込まれたことを確認するために、どの抗生物質を使用しますか？</a:t>
            </a:r>
            <a:endParaRPr/>
          </a:p>
        </p:txBody>
      </p:sp>
      <p:pic>
        <p:nvPicPr>
          <p:cNvPr descr="はさみ 単色塗りつぶし" id="95" name="Google Shape;95;p7"/>
          <p:cNvPicPr preferRelativeResize="0"/>
          <p:nvPr/>
        </p:nvPicPr>
        <p:blipFill rotWithShape="1">
          <a:blip r:embed="rId3">
            <a:alphaModFix/>
          </a:blip>
          <a:srcRect b="0" l="0" r="0" t="0"/>
          <a:stretch/>
        </p:blipFill>
        <p:spPr>
          <a:xfrm flipH="1">
            <a:off x="1950119" y="3717032"/>
            <a:ext cx="914400" cy="914400"/>
          </a:xfrm>
          <a:prstGeom prst="rect">
            <a:avLst/>
          </a:prstGeom>
          <a:noFill/>
          <a:ln>
            <a:noFill/>
          </a:ln>
        </p:spPr>
      </p:pic>
      <p:pic>
        <p:nvPicPr>
          <p:cNvPr descr="DNA 単色塗りつぶし" id="96" name="Google Shape;96;p7"/>
          <p:cNvPicPr preferRelativeResize="0"/>
          <p:nvPr/>
        </p:nvPicPr>
        <p:blipFill rotWithShape="1">
          <a:blip r:embed="rId4">
            <a:alphaModFix/>
          </a:blip>
          <a:srcRect b="0" l="0" r="0" t="0"/>
          <a:stretch/>
        </p:blipFill>
        <p:spPr>
          <a:xfrm>
            <a:off x="4812559" y="4174232"/>
            <a:ext cx="914400" cy="914400"/>
          </a:xfrm>
          <a:prstGeom prst="rect">
            <a:avLst/>
          </a:prstGeom>
          <a:noFill/>
          <a:ln>
            <a:noFill/>
          </a:ln>
        </p:spPr>
      </p:pic>
      <p:pic>
        <p:nvPicPr>
          <p:cNvPr descr="接着剤 単色塗りつぶし" id="97" name="Google Shape;97;p7"/>
          <p:cNvPicPr preferRelativeResize="0"/>
          <p:nvPr/>
        </p:nvPicPr>
        <p:blipFill rotWithShape="1">
          <a:blip r:embed="rId5">
            <a:alphaModFix/>
          </a:blip>
          <a:srcRect b="0" l="0" r="0" t="0"/>
          <a:stretch/>
        </p:blipFill>
        <p:spPr>
          <a:xfrm>
            <a:off x="6249888" y="4413856"/>
            <a:ext cx="914400" cy="914400"/>
          </a:xfrm>
          <a:prstGeom prst="rect">
            <a:avLst/>
          </a:prstGeom>
          <a:noFill/>
          <a:ln>
            <a:noFill/>
          </a:ln>
        </p:spPr>
      </p:pic>
      <p:pic>
        <p:nvPicPr>
          <p:cNvPr descr="ハーベイ ボール 0% 単色塗りつぶし" id="98" name="Google Shape;98;p7"/>
          <p:cNvPicPr preferRelativeResize="0"/>
          <p:nvPr/>
        </p:nvPicPr>
        <p:blipFill rotWithShape="1">
          <a:blip r:embed="rId6">
            <a:alphaModFix/>
          </a:blip>
          <a:srcRect b="0" l="0" r="0" t="0"/>
          <a:stretch/>
        </p:blipFill>
        <p:spPr>
          <a:xfrm>
            <a:off x="3439235" y="4174232"/>
            <a:ext cx="914400" cy="914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8"/>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RFPを大腸菌で発現させるベクターの作製</a:t>
            </a:r>
            <a:endParaRPr/>
          </a:p>
        </p:txBody>
      </p:sp>
      <p:pic>
        <p:nvPicPr>
          <p:cNvPr id="104" name="Google Shape;104;p8"/>
          <p:cNvPicPr preferRelativeResize="0"/>
          <p:nvPr/>
        </p:nvPicPr>
        <p:blipFill rotWithShape="1">
          <a:blip r:embed="rId3">
            <a:alphaModFix/>
          </a:blip>
          <a:srcRect b="0" l="0" r="0" t="0"/>
          <a:stretch/>
        </p:blipFill>
        <p:spPr>
          <a:xfrm>
            <a:off x="755577" y="1914678"/>
            <a:ext cx="7632846" cy="338653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9"/>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The Nobel Prize in Chemistry 2008</a:t>
            </a:r>
            <a:endParaRPr/>
          </a:p>
        </p:txBody>
      </p:sp>
      <p:sp>
        <p:nvSpPr>
          <p:cNvPr id="110" name="Google Shape;110;p9"/>
          <p:cNvSpPr txBox="1"/>
          <p:nvPr/>
        </p:nvSpPr>
        <p:spPr>
          <a:xfrm>
            <a:off x="652500" y="5092427"/>
            <a:ext cx="197528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Osamu Shimomura</a:t>
            </a:r>
            <a:endParaRPr/>
          </a:p>
        </p:txBody>
      </p:sp>
      <p:sp>
        <p:nvSpPr>
          <p:cNvPr id="111" name="Google Shape;111;p9"/>
          <p:cNvSpPr txBox="1"/>
          <p:nvPr/>
        </p:nvSpPr>
        <p:spPr>
          <a:xfrm>
            <a:off x="262997" y="5580137"/>
            <a:ext cx="8546000"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chemeClr val="dk1"/>
                </a:solidFill>
                <a:latin typeface="Calibri"/>
                <a:ea typeface="Calibri"/>
                <a:cs typeface="Calibri"/>
                <a:sym typeface="Calibri"/>
              </a:rPr>
              <a:t>for the discovery and development of the green fluorescent protein, GFP</a:t>
            </a:r>
            <a:endParaRPr sz="2000">
              <a:solidFill>
                <a:schemeClr val="dk1"/>
              </a:solidFill>
              <a:latin typeface="Calibri"/>
              <a:ea typeface="Calibri"/>
              <a:cs typeface="Calibri"/>
              <a:sym typeface="Calibri"/>
            </a:endParaRPr>
          </a:p>
        </p:txBody>
      </p:sp>
      <p:sp>
        <p:nvSpPr>
          <p:cNvPr id="112" name="Google Shape;112;p9"/>
          <p:cNvSpPr txBox="1"/>
          <p:nvPr/>
        </p:nvSpPr>
        <p:spPr>
          <a:xfrm>
            <a:off x="6719117" y="5085184"/>
            <a:ext cx="1453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Roger Y. Tsien</a:t>
            </a:r>
            <a:endParaRPr sz="1800">
              <a:solidFill>
                <a:schemeClr val="dk1"/>
              </a:solidFill>
              <a:latin typeface="Calibri"/>
              <a:ea typeface="Calibri"/>
              <a:cs typeface="Calibri"/>
              <a:sym typeface="Calibri"/>
            </a:endParaRPr>
          </a:p>
        </p:txBody>
      </p:sp>
      <p:sp>
        <p:nvSpPr>
          <p:cNvPr id="113" name="Google Shape;113;p9"/>
          <p:cNvSpPr txBox="1"/>
          <p:nvPr/>
        </p:nvSpPr>
        <p:spPr>
          <a:xfrm>
            <a:off x="3839312" y="5085184"/>
            <a:ext cx="152477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Martin Chalfie</a:t>
            </a:r>
            <a:endParaRPr sz="1800">
              <a:solidFill>
                <a:schemeClr val="dk1"/>
              </a:solidFill>
              <a:latin typeface="Calibri"/>
              <a:ea typeface="Calibri"/>
              <a:cs typeface="Calibri"/>
              <a:sym typeface="Calibri"/>
            </a:endParaRPr>
          </a:p>
        </p:txBody>
      </p:sp>
      <p:pic>
        <p:nvPicPr>
          <p:cNvPr id="114" name="Google Shape;114;p9"/>
          <p:cNvPicPr preferRelativeResize="0"/>
          <p:nvPr/>
        </p:nvPicPr>
        <p:blipFill rotWithShape="1">
          <a:blip r:embed="rId3">
            <a:alphaModFix/>
          </a:blip>
          <a:srcRect b="0" l="0" r="0" t="0"/>
          <a:stretch/>
        </p:blipFill>
        <p:spPr>
          <a:xfrm>
            <a:off x="262996" y="1196752"/>
            <a:ext cx="2672226" cy="3744416"/>
          </a:xfrm>
          <a:prstGeom prst="rect">
            <a:avLst/>
          </a:prstGeom>
          <a:noFill/>
          <a:ln>
            <a:noFill/>
          </a:ln>
        </p:spPr>
      </p:pic>
      <p:pic>
        <p:nvPicPr>
          <p:cNvPr id="115" name="Google Shape;115;p9"/>
          <p:cNvPicPr preferRelativeResize="0"/>
          <p:nvPr/>
        </p:nvPicPr>
        <p:blipFill rotWithShape="1">
          <a:blip r:embed="rId4">
            <a:alphaModFix/>
          </a:blip>
          <a:srcRect b="0" l="0" r="0" t="0"/>
          <a:stretch/>
        </p:blipFill>
        <p:spPr>
          <a:xfrm>
            <a:off x="3235887" y="1196752"/>
            <a:ext cx="2672226" cy="3744416"/>
          </a:xfrm>
          <a:prstGeom prst="rect">
            <a:avLst/>
          </a:prstGeom>
          <a:noFill/>
          <a:ln>
            <a:noFill/>
          </a:ln>
        </p:spPr>
      </p:pic>
      <p:pic>
        <p:nvPicPr>
          <p:cNvPr id="116" name="Google Shape;116;p9"/>
          <p:cNvPicPr preferRelativeResize="0"/>
          <p:nvPr/>
        </p:nvPicPr>
        <p:blipFill rotWithShape="1">
          <a:blip r:embed="rId5">
            <a:alphaModFix/>
          </a:blip>
          <a:srcRect b="0" l="0" r="0" t="0"/>
          <a:stretch/>
        </p:blipFill>
        <p:spPr>
          <a:xfrm>
            <a:off x="6136770" y="1197719"/>
            <a:ext cx="2672226" cy="374441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BODY">
  <a:themeElements>
    <a:clrScheme name="ユーザー定義 1">
      <a:dk1>
        <a:srgbClr val="000000"/>
      </a:dk1>
      <a:lt1>
        <a:srgbClr val="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2013-04-08T23:24:13Z</dcterms:created>
  <dc:creator>Yasuyuki Goto</dc:creator>
</cp:coreProperties>
</file>