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14" roundtripDataSignature="AMtx7mgMBudZY2xob3ZNi9Uyr3XyB1aWS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ja-JP"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 name="Shape 19"/>
        <p:cNvGrpSpPr/>
        <p:nvPr/>
      </p:nvGrpSpPr>
      <p:grpSpPr>
        <a:xfrm>
          <a:off x="0" y="0"/>
          <a:ext cx="0" cy="0"/>
          <a:chOff x="0" y="0"/>
          <a:chExt cx="0" cy="0"/>
        </a:xfrm>
      </p:grpSpPr>
      <p:sp>
        <p:nvSpPr>
          <p:cNvPr id="20" name="Google Shape;20;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 name="Google Shape;21;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 name="Google Shape;27;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 name="Shape 32"/>
        <p:cNvGrpSpPr/>
        <p:nvPr/>
      </p:nvGrpSpPr>
      <p:grpSpPr>
        <a:xfrm>
          <a:off x="0" y="0"/>
          <a:ext cx="0" cy="0"/>
          <a:chOff x="0" y="0"/>
          <a:chExt cx="0" cy="0"/>
        </a:xfrm>
      </p:grpSpPr>
      <p:sp>
        <p:nvSpPr>
          <p:cNvPr id="33" name="Google Shape;33;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 name="Google Shape;34;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0" name="Google Shape;70;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6" name="Google Shape;96;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1" name="Google Shape;111;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9" name="Google Shape;119;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7" name="Google Shape;127;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ODY3">
  <p:cSld name="BODY3">
    <p:spTree>
      <p:nvGrpSpPr>
        <p:cNvPr id="14" name="Shape 14"/>
        <p:cNvGrpSpPr/>
        <p:nvPr/>
      </p:nvGrpSpPr>
      <p:grpSpPr>
        <a:xfrm>
          <a:off x="0" y="0"/>
          <a:ext cx="0" cy="0"/>
          <a:chOff x="0" y="0"/>
          <a:chExt cx="0" cy="0"/>
        </a:xfrm>
      </p:grpSpPr>
      <p:sp>
        <p:nvSpPr>
          <p:cNvPr id="15" name="Google Shape;15;p10"/>
          <p:cNvSpPr txBox="1"/>
          <p:nvPr>
            <p:ph type="title"/>
          </p:nvPr>
        </p:nvSpPr>
        <p:spPr>
          <a:xfrm>
            <a:off x="0" y="0"/>
            <a:ext cx="9144000" cy="717176"/>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SzPts val="1400"/>
              <a:buNone/>
              <a:defRPr sz="3200">
                <a:solidFill>
                  <a:schemeClr val="lt1"/>
                </a:solidFill>
                <a:latin typeface="Arial"/>
                <a:ea typeface="Arial"/>
                <a:cs typeface="Arial"/>
                <a:sym typeface="Aria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ODY1">
  <p:cSld name="BODY1">
    <p:spTree>
      <p:nvGrpSpPr>
        <p:cNvPr id="16" name="Shape 16"/>
        <p:cNvGrpSpPr/>
        <p:nvPr/>
      </p:nvGrpSpPr>
      <p:grpSpPr>
        <a:xfrm>
          <a:off x="0" y="0"/>
          <a:ext cx="0" cy="0"/>
          <a:chOff x="0" y="0"/>
          <a:chExt cx="0" cy="0"/>
        </a:xfrm>
      </p:grpSpPr>
      <p:sp>
        <p:nvSpPr>
          <p:cNvPr id="17" name="Google Shape;17;p11"/>
          <p:cNvSpPr txBox="1"/>
          <p:nvPr>
            <p:ph type="title"/>
          </p:nvPr>
        </p:nvSpPr>
        <p:spPr>
          <a:xfrm>
            <a:off x="0" y="0"/>
            <a:ext cx="9144000" cy="717176"/>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SzPts val="1400"/>
              <a:buNone/>
              <a:defRPr sz="3200">
                <a:solidFill>
                  <a:schemeClr val="lt1"/>
                </a:solidFill>
                <a:latin typeface="Arial"/>
                <a:ea typeface="Arial"/>
                <a:cs typeface="Arial"/>
                <a:sym typeface="Aria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8" name="Google Shape;18;p11"/>
          <p:cNvSpPr txBox="1"/>
          <p:nvPr>
            <p:ph idx="1" type="body"/>
          </p:nvPr>
        </p:nvSpPr>
        <p:spPr>
          <a:xfrm>
            <a:off x="457200" y="1013012"/>
            <a:ext cx="8229600" cy="5113151"/>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3.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9"/>
          <p:cNvSpPr/>
          <p:nvPr/>
        </p:nvSpPr>
        <p:spPr>
          <a:xfrm>
            <a:off x="0" y="0"/>
            <a:ext cx="9144000" cy="720725"/>
          </a:xfrm>
          <a:prstGeom prst="rect">
            <a:avLst/>
          </a:prstGeom>
          <a:solidFill>
            <a:srgbClr val="487DC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rgbClr val="1F497D"/>
              </a:solidFill>
              <a:latin typeface="Arial"/>
              <a:ea typeface="Arial"/>
              <a:cs typeface="Arial"/>
              <a:sym typeface="Arial"/>
            </a:endParaRPr>
          </a:p>
        </p:txBody>
      </p:sp>
      <p:pic>
        <p:nvPicPr>
          <p:cNvPr descr="V:\00本部事務\08総務部\03広報課\01広報企画チーム\英訳（ユアン）\13 PPT template\images\mark_logo_80.gif" id="11" name="Google Shape;11;p9"/>
          <p:cNvPicPr preferRelativeResize="0"/>
          <p:nvPr/>
        </p:nvPicPr>
        <p:blipFill rotWithShape="1">
          <a:blip r:embed="rId1">
            <a:alphaModFix/>
          </a:blip>
          <a:srcRect b="0" l="0" r="0" t="0"/>
          <a:stretch/>
        </p:blipFill>
        <p:spPr>
          <a:xfrm>
            <a:off x="0" y="6492729"/>
            <a:ext cx="1395214" cy="360000"/>
          </a:xfrm>
          <a:prstGeom prst="rect">
            <a:avLst/>
          </a:prstGeom>
          <a:noFill/>
          <a:ln>
            <a:noFill/>
          </a:ln>
        </p:spPr>
      </p:pic>
      <p:sp>
        <p:nvSpPr>
          <p:cNvPr id="12" name="Google Shape;12;p9"/>
          <p:cNvSpPr txBox="1"/>
          <p:nvPr>
            <p:ph type="title"/>
          </p:nvPr>
        </p:nvSpPr>
        <p:spPr>
          <a:xfrm>
            <a:off x="0" y="0"/>
            <a:ext cx="9144000" cy="720725"/>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SzPts val="1400"/>
              <a:buNone/>
              <a:defRPr b="1" i="0" sz="3200" u="none" cap="none" strike="noStrike">
                <a:solidFill>
                  <a:schemeClr val="lt1"/>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2pPr>
            <a:lvl3pPr lvl="2"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3pPr>
            <a:lvl4pPr lvl="3"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4pPr>
            <a:lvl5pPr lvl="4"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5pPr>
            <a:lvl6pPr lvl="5"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6pPr>
            <a:lvl7pPr lvl="6"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7pPr>
            <a:lvl8pPr lvl="7"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8pPr>
            <a:lvl9pPr lvl="8"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9pPr>
          </a:lstStyle>
          <a:p/>
        </p:txBody>
      </p:sp>
      <p:pic>
        <p:nvPicPr>
          <p:cNvPr descr="テキスト&#10;&#10;中程度の精度で自動的に生成された説明" id="13" name="Google Shape;13;p9"/>
          <p:cNvPicPr preferRelativeResize="0"/>
          <p:nvPr/>
        </p:nvPicPr>
        <p:blipFill rotWithShape="1">
          <a:blip r:embed="rId2">
            <a:alphaModFix/>
          </a:blip>
          <a:srcRect b="0" l="0" r="0" t="0"/>
          <a:stretch/>
        </p:blipFill>
        <p:spPr>
          <a:xfrm>
            <a:off x="7674933" y="6498000"/>
            <a:ext cx="1459725" cy="36000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3"/>
    <p:sldLayoutId id="2147483650"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 name="Shape 22"/>
        <p:cNvGrpSpPr/>
        <p:nvPr/>
      </p:nvGrpSpPr>
      <p:grpSpPr>
        <a:xfrm>
          <a:off x="0" y="0"/>
          <a:ext cx="0" cy="0"/>
          <a:chOff x="0" y="0"/>
          <a:chExt cx="0" cy="0"/>
        </a:xfrm>
      </p:grpSpPr>
      <p:sp>
        <p:nvSpPr>
          <p:cNvPr id="23" name="Google Shape;23;p1"/>
          <p:cNvSpPr txBox="1"/>
          <p:nvPr>
            <p:ph type="title"/>
          </p:nvPr>
        </p:nvSpPr>
        <p:spPr>
          <a:xfrm>
            <a:off x="0" y="0"/>
            <a:ext cx="9144000" cy="717176"/>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None/>
            </a:pPr>
            <a:r>
              <a:rPr lang="ja-JP"/>
              <a:t>ABEラボ 3</a:t>
            </a:r>
            <a:endParaRPr/>
          </a:p>
        </p:txBody>
      </p:sp>
      <p:sp>
        <p:nvSpPr>
          <p:cNvPr id="24" name="Google Shape;24;p1"/>
          <p:cNvSpPr txBox="1"/>
          <p:nvPr/>
        </p:nvSpPr>
        <p:spPr>
          <a:xfrm>
            <a:off x="323528" y="2060848"/>
            <a:ext cx="8496944" cy="2376264"/>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ja-JP" sz="4800">
                <a:solidFill>
                  <a:schemeClr val="dk1"/>
                </a:solidFill>
                <a:latin typeface="Arial"/>
                <a:ea typeface="Arial"/>
                <a:cs typeface="Arial"/>
                <a:sym typeface="Arial"/>
              </a:rPr>
              <a:t>組換えプラスミドの構築</a:t>
            </a:r>
            <a:endParaRPr sz="2800">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 name="Shape 28"/>
        <p:cNvGrpSpPr/>
        <p:nvPr/>
      </p:nvGrpSpPr>
      <p:grpSpPr>
        <a:xfrm>
          <a:off x="0" y="0"/>
          <a:ext cx="0" cy="0"/>
          <a:chOff x="0" y="0"/>
          <a:chExt cx="0" cy="0"/>
        </a:xfrm>
      </p:grpSpPr>
      <p:sp>
        <p:nvSpPr>
          <p:cNvPr id="29" name="Google Shape;29;p2"/>
          <p:cNvSpPr txBox="1"/>
          <p:nvPr>
            <p:ph type="title"/>
          </p:nvPr>
        </p:nvSpPr>
        <p:spPr>
          <a:xfrm>
            <a:off x="0" y="0"/>
            <a:ext cx="9144000" cy="717176"/>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None/>
            </a:pPr>
            <a:r>
              <a:rPr lang="ja-JP"/>
              <a:t>遺伝子を操作するには？</a:t>
            </a:r>
            <a:endParaRPr/>
          </a:p>
        </p:txBody>
      </p:sp>
      <p:sp>
        <p:nvSpPr>
          <p:cNvPr id="30" name="Google Shape;30;p2"/>
          <p:cNvSpPr txBox="1"/>
          <p:nvPr>
            <p:ph idx="1" type="body"/>
          </p:nvPr>
        </p:nvSpPr>
        <p:spPr>
          <a:xfrm>
            <a:off x="457200" y="1013012"/>
            <a:ext cx="8147248" cy="5113151"/>
          </a:xfrm>
          <a:prstGeom prst="rect">
            <a:avLst/>
          </a:prstGeom>
          <a:noFill/>
          <a:ln>
            <a:noFill/>
          </a:ln>
        </p:spPr>
        <p:txBody>
          <a:bodyPr anchorCtr="0" anchor="t" bIns="45700" lIns="91425" spcFirstLastPara="1" rIns="91425" wrap="square" tIns="45700">
            <a:noAutofit/>
          </a:bodyPr>
          <a:lstStyle/>
          <a:p>
            <a:pPr indent="-361950" lvl="0" marL="361950" rtl="0" algn="l">
              <a:spcBef>
                <a:spcPts val="0"/>
              </a:spcBef>
              <a:spcAft>
                <a:spcPts val="0"/>
              </a:spcAft>
              <a:buClr>
                <a:schemeClr val="dk1"/>
              </a:buClr>
              <a:buSzPts val="2400"/>
              <a:buChar char="•"/>
            </a:pPr>
            <a:r>
              <a:rPr lang="ja-JP"/>
              <a:t>遺伝子組換え実験は工作に似ています。目的の遺伝子をプラスミドという運び屋に組み込んで大腸菌に導入するには、DNAを切ったり貼ったりする必要があります。</a:t>
            </a:r>
            <a:endParaRPr/>
          </a:p>
        </p:txBody>
      </p:sp>
      <p:pic>
        <p:nvPicPr>
          <p:cNvPr id="31" name="Google Shape;31;p2"/>
          <p:cNvPicPr preferRelativeResize="0"/>
          <p:nvPr/>
        </p:nvPicPr>
        <p:blipFill rotWithShape="1">
          <a:blip r:embed="rId3">
            <a:alphaModFix/>
          </a:blip>
          <a:srcRect b="0" l="0" r="0" t="0"/>
          <a:stretch/>
        </p:blipFill>
        <p:spPr>
          <a:xfrm>
            <a:off x="1115616" y="2502751"/>
            <a:ext cx="6912768" cy="3919248"/>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 name="Shape 35"/>
        <p:cNvGrpSpPr/>
        <p:nvPr/>
      </p:nvGrpSpPr>
      <p:grpSpPr>
        <a:xfrm>
          <a:off x="0" y="0"/>
          <a:ext cx="0" cy="0"/>
          <a:chOff x="0" y="0"/>
          <a:chExt cx="0" cy="0"/>
        </a:xfrm>
      </p:grpSpPr>
      <p:sp>
        <p:nvSpPr>
          <p:cNvPr id="36" name="Google Shape;36;p3"/>
          <p:cNvSpPr txBox="1"/>
          <p:nvPr>
            <p:ph type="title"/>
          </p:nvPr>
        </p:nvSpPr>
        <p:spPr>
          <a:xfrm>
            <a:off x="0" y="0"/>
            <a:ext cx="9144000" cy="717176"/>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None/>
            </a:pPr>
            <a:r>
              <a:rPr lang="ja-JP"/>
              <a:t>ヌクレアーゼ (nuclease)：核酸を切る酵素</a:t>
            </a:r>
            <a:endParaRPr/>
          </a:p>
        </p:txBody>
      </p:sp>
      <p:grpSp>
        <p:nvGrpSpPr>
          <p:cNvPr id="37" name="Google Shape;37;p3"/>
          <p:cNvGrpSpPr/>
          <p:nvPr/>
        </p:nvGrpSpPr>
        <p:grpSpPr>
          <a:xfrm>
            <a:off x="1333677" y="1455166"/>
            <a:ext cx="6478683" cy="4190561"/>
            <a:chOff x="1776805" y="1457082"/>
            <a:chExt cx="4721413" cy="3053918"/>
          </a:xfrm>
        </p:grpSpPr>
        <p:sp>
          <p:nvSpPr>
            <p:cNvPr id="38" name="Google Shape;38;p3"/>
            <p:cNvSpPr/>
            <p:nvPr/>
          </p:nvSpPr>
          <p:spPr>
            <a:xfrm>
              <a:off x="1776805" y="1620698"/>
              <a:ext cx="1152128" cy="1152128"/>
            </a:xfrm>
            <a:prstGeom prst="ellipse">
              <a:avLst/>
            </a:prstGeom>
            <a:no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39" name="Google Shape;39;p3"/>
            <p:cNvSpPr txBox="1"/>
            <p:nvPr/>
          </p:nvSpPr>
          <p:spPr>
            <a:xfrm>
              <a:off x="3312255" y="2884294"/>
              <a:ext cx="1778244" cy="336444"/>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ja-JP" sz="2400">
                  <a:solidFill>
                    <a:schemeClr val="dk1"/>
                  </a:solidFill>
                  <a:latin typeface="Calibri"/>
                  <a:ea typeface="Calibri"/>
                  <a:cs typeface="Calibri"/>
                  <a:sym typeface="Calibri"/>
                </a:rPr>
                <a:t>ヌクレアーゼ処理</a:t>
              </a:r>
              <a:endParaRPr sz="2400">
                <a:solidFill>
                  <a:schemeClr val="dk1"/>
                </a:solidFill>
                <a:latin typeface="Calibri"/>
                <a:ea typeface="Calibri"/>
                <a:cs typeface="Calibri"/>
                <a:sym typeface="Calibri"/>
              </a:endParaRPr>
            </a:p>
          </p:txBody>
        </p:sp>
        <p:grpSp>
          <p:nvGrpSpPr>
            <p:cNvPr id="40" name="Google Shape;40;p3"/>
            <p:cNvGrpSpPr/>
            <p:nvPr/>
          </p:nvGrpSpPr>
          <p:grpSpPr>
            <a:xfrm>
              <a:off x="5095962" y="2348676"/>
              <a:ext cx="1402256" cy="208126"/>
              <a:chOff x="3194928" y="1737335"/>
              <a:chExt cx="2425792" cy="360041"/>
            </a:xfrm>
          </p:grpSpPr>
          <p:sp>
            <p:nvSpPr>
              <p:cNvPr id="41" name="Google Shape;41;p3"/>
              <p:cNvSpPr/>
              <p:nvPr/>
            </p:nvSpPr>
            <p:spPr>
              <a:xfrm>
                <a:off x="3843370" y="1737335"/>
                <a:ext cx="1224136" cy="36004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ja-JP" sz="2000">
                    <a:solidFill>
                      <a:schemeClr val="lt1"/>
                    </a:solidFill>
                    <a:latin typeface="Calibri"/>
                    <a:ea typeface="Calibri"/>
                    <a:cs typeface="Calibri"/>
                    <a:sym typeface="Calibri"/>
                  </a:rPr>
                  <a:t>target</a:t>
                </a:r>
                <a:endParaRPr sz="2000">
                  <a:solidFill>
                    <a:schemeClr val="lt1"/>
                  </a:solidFill>
                  <a:latin typeface="Calibri"/>
                  <a:ea typeface="Calibri"/>
                  <a:cs typeface="Calibri"/>
                  <a:sym typeface="Calibri"/>
                </a:endParaRPr>
              </a:p>
            </p:txBody>
          </p:sp>
          <p:sp>
            <p:nvSpPr>
              <p:cNvPr id="42" name="Google Shape;42;p3"/>
              <p:cNvSpPr/>
              <p:nvPr/>
            </p:nvSpPr>
            <p:spPr>
              <a:xfrm>
                <a:off x="5067506" y="1737335"/>
                <a:ext cx="406896" cy="360040"/>
              </a:xfrm>
              <a:prstGeom prst="corner">
                <a:avLst>
                  <a:gd fmla="val 50000" name="adj1"/>
                  <a:gd fmla="val 26040" name="adj2"/>
                </a:avLst>
              </a:prstGeom>
              <a:solidFill>
                <a:srgbClr val="92D050"/>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43" name="Google Shape;43;p3"/>
              <p:cNvSpPr/>
              <p:nvPr/>
            </p:nvSpPr>
            <p:spPr>
              <a:xfrm flipH="1">
                <a:off x="3481241" y="1737335"/>
                <a:ext cx="373663" cy="360039"/>
              </a:xfrm>
              <a:prstGeom prst="corner">
                <a:avLst>
                  <a:gd fmla="val 50000" name="adj1"/>
                  <a:gd fmla="val 64375" name="adj2"/>
                </a:avLst>
              </a:prstGeom>
              <a:solidFill>
                <a:srgbClr val="FFFF00"/>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44" name="Google Shape;44;p3"/>
              <p:cNvSpPr/>
              <p:nvPr/>
            </p:nvSpPr>
            <p:spPr>
              <a:xfrm flipH="1" rot="10800000">
                <a:off x="3261431" y="1737337"/>
                <a:ext cx="373663" cy="360039"/>
              </a:xfrm>
              <a:prstGeom prst="corner">
                <a:avLst>
                  <a:gd fmla="val 50000" name="adj1"/>
                  <a:gd fmla="val 64375" name="adj2"/>
                </a:avLst>
              </a:prstGeom>
              <a:solidFill>
                <a:srgbClr val="FFFF00"/>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45" name="Google Shape;45;p3"/>
              <p:cNvSpPr/>
              <p:nvPr/>
            </p:nvSpPr>
            <p:spPr>
              <a:xfrm rot="10800000">
                <a:off x="5141816" y="1737336"/>
                <a:ext cx="406896" cy="360040"/>
              </a:xfrm>
              <a:prstGeom prst="corner">
                <a:avLst>
                  <a:gd fmla="val 50000" name="adj1"/>
                  <a:gd fmla="val 26040" name="adj2"/>
                </a:avLst>
              </a:prstGeom>
              <a:solidFill>
                <a:srgbClr val="92D050"/>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46" name="Google Shape;46;p3"/>
              <p:cNvSpPr/>
              <p:nvPr/>
            </p:nvSpPr>
            <p:spPr>
              <a:xfrm>
                <a:off x="3194928" y="1737335"/>
                <a:ext cx="72008" cy="360039"/>
              </a:xfrm>
              <a:prstGeom prst="rect">
                <a:avLst/>
              </a:prstGeom>
              <a:no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47" name="Google Shape;47;p3"/>
              <p:cNvSpPr/>
              <p:nvPr/>
            </p:nvSpPr>
            <p:spPr>
              <a:xfrm>
                <a:off x="5548712" y="1737335"/>
                <a:ext cx="72008" cy="360040"/>
              </a:xfrm>
              <a:prstGeom prst="rect">
                <a:avLst/>
              </a:prstGeom>
              <a:no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grpSp>
        <p:sp>
          <p:nvSpPr>
            <p:cNvPr id="48" name="Google Shape;48;p3"/>
            <p:cNvSpPr/>
            <p:nvPr/>
          </p:nvSpPr>
          <p:spPr>
            <a:xfrm>
              <a:off x="2280861" y="2931633"/>
              <a:ext cx="144016" cy="290749"/>
            </a:xfrm>
            <a:prstGeom prst="downArrow">
              <a:avLst>
                <a:gd fmla="val 50000" name="adj1"/>
                <a:gd fmla="val 50000" name="adj2"/>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9" name="Google Shape;49;p3"/>
            <p:cNvSpPr/>
            <p:nvPr/>
          </p:nvSpPr>
          <p:spPr>
            <a:xfrm>
              <a:off x="5752605" y="2938658"/>
              <a:ext cx="144016" cy="290749"/>
            </a:xfrm>
            <a:prstGeom prst="downArrow">
              <a:avLst>
                <a:gd fmla="val 50000" name="adj1"/>
                <a:gd fmla="val 50000" name="adj2"/>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nvGrpSpPr>
            <p:cNvPr id="50" name="Google Shape;50;p3"/>
            <p:cNvGrpSpPr/>
            <p:nvPr/>
          </p:nvGrpSpPr>
          <p:grpSpPr>
            <a:xfrm>
              <a:off x="1862700" y="3460775"/>
              <a:ext cx="1125145" cy="1050225"/>
              <a:chOff x="409423" y="3108837"/>
              <a:chExt cx="1125145" cy="1050225"/>
            </a:xfrm>
          </p:grpSpPr>
          <p:sp>
            <p:nvSpPr>
              <p:cNvPr id="51" name="Google Shape;51;p3"/>
              <p:cNvSpPr/>
              <p:nvPr/>
            </p:nvSpPr>
            <p:spPr>
              <a:xfrm>
                <a:off x="409423" y="3108837"/>
                <a:ext cx="1060779" cy="887745"/>
              </a:xfrm>
              <a:custGeom>
                <a:rect b="b" l="l" r="r" t="t"/>
                <a:pathLst>
                  <a:path extrusionOk="0" h="1017917" w="1216324">
                    <a:moveTo>
                      <a:pt x="310551" y="1017917"/>
                    </a:moveTo>
                    <a:cubicBezTo>
                      <a:pt x="296173" y="1006415"/>
                      <a:pt x="281275" y="995536"/>
                      <a:pt x="267418" y="983411"/>
                    </a:cubicBezTo>
                    <a:cubicBezTo>
                      <a:pt x="214279" y="936915"/>
                      <a:pt x="268626" y="975590"/>
                      <a:pt x="215660" y="940279"/>
                    </a:cubicBezTo>
                    <a:cubicBezTo>
                      <a:pt x="195590" y="880067"/>
                      <a:pt x="211903" y="919066"/>
                      <a:pt x="138022" y="828136"/>
                    </a:cubicBezTo>
                    <a:cubicBezTo>
                      <a:pt x="123860" y="810706"/>
                      <a:pt x="109267" y="793630"/>
                      <a:pt x="94890" y="776377"/>
                    </a:cubicBezTo>
                    <a:cubicBezTo>
                      <a:pt x="87080" y="767005"/>
                      <a:pt x="76950" y="759761"/>
                      <a:pt x="69011" y="750498"/>
                    </a:cubicBezTo>
                    <a:cubicBezTo>
                      <a:pt x="59654" y="739582"/>
                      <a:pt x="51758" y="727494"/>
                      <a:pt x="43132" y="715992"/>
                    </a:cubicBezTo>
                    <a:cubicBezTo>
                      <a:pt x="25177" y="644176"/>
                      <a:pt x="47040" y="715184"/>
                      <a:pt x="17252" y="655607"/>
                    </a:cubicBezTo>
                    <a:cubicBezTo>
                      <a:pt x="11064" y="643231"/>
                      <a:pt x="2764" y="606277"/>
                      <a:pt x="0" y="595222"/>
                    </a:cubicBezTo>
                    <a:cubicBezTo>
                      <a:pt x="3668" y="540195"/>
                      <a:pt x="2161" y="478028"/>
                      <a:pt x="17252" y="422694"/>
                    </a:cubicBezTo>
                    <a:cubicBezTo>
                      <a:pt x="22037" y="405149"/>
                      <a:pt x="24417" y="386068"/>
                      <a:pt x="34505" y="370936"/>
                    </a:cubicBezTo>
                    <a:lnTo>
                      <a:pt x="69011" y="319177"/>
                    </a:lnTo>
                    <a:cubicBezTo>
                      <a:pt x="85804" y="268795"/>
                      <a:pt x="64497" y="315065"/>
                      <a:pt x="103517" y="276045"/>
                    </a:cubicBezTo>
                    <a:cubicBezTo>
                      <a:pt x="110848" y="268714"/>
                      <a:pt x="114022" y="258038"/>
                      <a:pt x="120769" y="250166"/>
                    </a:cubicBezTo>
                    <a:cubicBezTo>
                      <a:pt x="136685" y="231597"/>
                      <a:pt x="158262" y="209853"/>
                      <a:pt x="181154" y="198407"/>
                    </a:cubicBezTo>
                    <a:cubicBezTo>
                      <a:pt x="189287" y="194340"/>
                      <a:pt x="198407" y="192656"/>
                      <a:pt x="207034" y="189781"/>
                    </a:cubicBezTo>
                    <a:cubicBezTo>
                      <a:pt x="227162" y="169653"/>
                      <a:pt x="243733" y="145186"/>
                      <a:pt x="267418" y="129396"/>
                    </a:cubicBezTo>
                    <a:cubicBezTo>
                      <a:pt x="293406" y="112071"/>
                      <a:pt x="297162" y="108022"/>
                      <a:pt x="327803" y="94890"/>
                    </a:cubicBezTo>
                    <a:cubicBezTo>
                      <a:pt x="336161" y="91308"/>
                      <a:pt x="345325" y="89846"/>
                      <a:pt x="353683" y="86264"/>
                    </a:cubicBezTo>
                    <a:cubicBezTo>
                      <a:pt x="459536" y="40899"/>
                      <a:pt x="327440" y="95071"/>
                      <a:pt x="414068" y="51758"/>
                    </a:cubicBezTo>
                    <a:cubicBezTo>
                      <a:pt x="422201" y="47692"/>
                      <a:pt x="431204" y="45630"/>
                      <a:pt x="439947" y="43132"/>
                    </a:cubicBezTo>
                    <a:cubicBezTo>
                      <a:pt x="468386" y="35006"/>
                      <a:pt x="487921" y="31811"/>
                      <a:pt x="517585" y="25879"/>
                    </a:cubicBezTo>
                    <a:cubicBezTo>
                      <a:pt x="529087" y="20128"/>
                      <a:pt x="539891" y="12692"/>
                      <a:pt x="552090" y="8626"/>
                    </a:cubicBezTo>
                    <a:cubicBezTo>
                      <a:pt x="566000" y="3989"/>
                      <a:pt x="580560" y="0"/>
                      <a:pt x="595222" y="0"/>
                    </a:cubicBezTo>
                    <a:cubicBezTo>
                      <a:pt x="690156" y="0"/>
                      <a:pt x="785003" y="5751"/>
                      <a:pt x="879894" y="8626"/>
                    </a:cubicBezTo>
                    <a:cubicBezTo>
                      <a:pt x="902898" y="20128"/>
                      <a:pt x="927506" y="28866"/>
                      <a:pt x="948905" y="43132"/>
                    </a:cubicBezTo>
                    <a:cubicBezTo>
                      <a:pt x="1011363" y="84771"/>
                      <a:pt x="982117" y="68365"/>
                      <a:pt x="1035169" y="94890"/>
                    </a:cubicBezTo>
                    <a:cubicBezTo>
                      <a:pt x="1043796" y="103517"/>
                      <a:pt x="1051677" y="112960"/>
                      <a:pt x="1061049" y="120770"/>
                    </a:cubicBezTo>
                    <a:cubicBezTo>
                      <a:pt x="1069014" y="127407"/>
                      <a:pt x="1080101" y="130220"/>
                      <a:pt x="1086928" y="138022"/>
                    </a:cubicBezTo>
                    <a:cubicBezTo>
                      <a:pt x="1100582" y="153627"/>
                      <a:pt x="1121434" y="189781"/>
                      <a:pt x="1121434" y="189781"/>
                    </a:cubicBezTo>
                    <a:cubicBezTo>
                      <a:pt x="1127185" y="207034"/>
                      <a:pt x="1130553" y="225273"/>
                      <a:pt x="1138686" y="241539"/>
                    </a:cubicBezTo>
                    <a:cubicBezTo>
                      <a:pt x="1152822" y="269811"/>
                      <a:pt x="1156952" y="274004"/>
                      <a:pt x="1164566" y="301924"/>
                    </a:cubicBezTo>
                    <a:cubicBezTo>
                      <a:pt x="1170805" y="324800"/>
                      <a:pt x="1176067" y="347932"/>
                      <a:pt x="1181818" y="370936"/>
                    </a:cubicBezTo>
                    <a:cubicBezTo>
                      <a:pt x="1184693" y="382438"/>
                      <a:pt x="1188120" y="393816"/>
                      <a:pt x="1190445" y="405441"/>
                    </a:cubicBezTo>
                    <a:cubicBezTo>
                      <a:pt x="1210023" y="503331"/>
                      <a:pt x="1200586" y="463256"/>
                      <a:pt x="1216324" y="526211"/>
                    </a:cubicBezTo>
                    <a:cubicBezTo>
                      <a:pt x="1213449" y="603849"/>
                      <a:pt x="1219336" y="682310"/>
                      <a:pt x="1207698" y="759124"/>
                    </a:cubicBezTo>
                    <a:cubicBezTo>
                      <a:pt x="1204592" y="779626"/>
                      <a:pt x="1184694" y="793630"/>
                      <a:pt x="1173192" y="810883"/>
                    </a:cubicBezTo>
                    <a:lnTo>
                      <a:pt x="1155939" y="836762"/>
                    </a:lnTo>
                    <a:cubicBezTo>
                      <a:pt x="1150188" y="845388"/>
                      <a:pt x="1143322" y="853368"/>
                      <a:pt x="1138686" y="862641"/>
                    </a:cubicBezTo>
                    <a:lnTo>
                      <a:pt x="1130060" y="879894"/>
                    </a:lnTo>
                  </a:path>
                </a:pathLst>
              </a:custGeom>
              <a:no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2" name="Google Shape;52;p3"/>
              <p:cNvSpPr/>
              <p:nvPr/>
            </p:nvSpPr>
            <p:spPr>
              <a:xfrm flipH="1" rot="-8903574">
                <a:off x="685486" y="3909772"/>
                <a:ext cx="216000" cy="208125"/>
              </a:xfrm>
              <a:prstGeom prst="corner">
                <a:avLst>
                  <a:gd fmla="val 50000" name="adj1"/>
                  <a:gd fmla="val 64375" name="adj2"/>
                </a:avLst>
              </a:prstGeom>
              <a:solidFill>
                <a:srgbClr val="FFFF00"/>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53" name="Google Shape;53;p3"/>
              <p:cNvSpPr/>
              <p:nvPr/>
            </p:nvSpPr>
            <p:spPr>
              <a:xfrm rot="8783844">
                <a:off x="1261418" y="3823321"/>
                <a:ext cx="235211" cy="208125"/>
              </a:xfrm>
              <a:prstGeom prst="corner">
                <a:avLst>
                  <a:gd fmla="val 50000" name="adj1"/>
                  <a:gd fmla="val 26040" name="adj2"/>
                </a:avLst>
              </a:prstGeom>
              <a:solidFill>
                <a:srgbClr val="92D050"/>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grpSp>
        <p:grpSp>
          <p:nvGrpSpPr>
            <p:cNvPr id="54" name="Google Shape;54;p3"/>
            <p:cNvGrpSpPr/>
            <p:nvPr/>
          </p:nvGrpSpPr>
          <p:grpSpPr>
            <a:xfrm>
              <a:off x="5239978" y="3788837"/>
              <a:ext cx="1152169" cy="208125"/>
              <a:chOff x="3481241" y="1737335"/>
              <a:chExt cx="1993161" cy="360040"/>
            </a:xfrm>
          </p:grpSpPr>
          <p:sp>
            <p:nvSpPr>
              <p:cNvPr id="55" name="Google Shape;55;p3"/>
              <p:cNvSpPr/>
              <p:nvPr/>
            </p:nvSpPr>
            <p:spPr>
              <a:xfrm>
                <a:off x="3843370" y="1737335"/>
                <a:ext cx="1224136" cy="36004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ja-JP" sz="2000">
                    <a:solidFill>
                      <a:schemeClr val="lt1"/>
                    </a:solidFill>
                    <a:latin typeface="Calibri"/>
                    <a:ea typeface="Calibri"/>
                    <a:cs typeface="Calibri"/>
                    <a:sym typeface="Calibri"/>
                  </a:rPr>
                  <a:t>target</a:t>
                </a:r>
                <a:endParaRPr sz="2000">
                  <a:solidFill>
                    <a:schemeClr val="lt1"/>
                  </a:solidFill>
                  <a:latin typeface="Calibri"/>
                  <a:ea typeface="Calibri"/>
                  <a:cs typeface="Calibri"/>
                  <a:sym typeface="Calibri"/>
                </a:endParaRPr>
              </a:p>
            </p:txBody>
          </p:sp>
          <p:sp>
            <p:nvSpPr>
              <p:cNvPr id="56" name="Google Shape;56;p3"/>
              <p:cNvSpPr/>
              <p:nvPr/>
            </p:nvSpPr>
            <p:spPr>
              <a:xfrm>
                <a:off x="5067506" y="1737335"/>
                <a:ext cx="406896" cy="360040"/>
              </a:xfrm>
              <a:prstGeom prst="corner">
                <a:avLst>
                  <a:gd fmla="val 50000" name="adj1"/>
                  <a:gd fmla="val 26040" name="adj2"/>
                </a:avLst>
              </a:prstGeom>
              <a:solidFill>
                <a:srgbClr val="92D050"/>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57" name="Google Shape;57;p3"/>
              <p:cNvSpPr/>
              <p:nvPr/>
            </p:nvSpPr>
            <p:spPr>
              <a:xfrm flipH="1">
                <a:off x="3481241" y="1737335"/>
                <a:ext cx="373663" cy="360039"/>
              </a:xfrm>
              <a:prstGeom prst="corner">
                <a:avLst>
                  <a:gd fmla="val 50000" name="adj1"/>
                  <a:gd fmla="val 64375" name="adj2"/>
                </a:avLst>
              </a:prstGeom>
              <a:solidFill>
                <a:srgbClr val="FFFF00"/>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grpSp>
        <p:sp>
          <p:nvSpPr>
            <p:cNvPr id="58" name="Google Shape;58;p3"/>
            <p:cNvSpPr/>
            <p:nvPr/>
          </p:nvSpPr>
          <p:spPr>
            <a:xfrm>
              <a:off x="5744367" y="1873465"/>
              <a:ext cx="144016" cy="290749"/>
            </a:xfrm>
            <a:prstGeom prst="downArrow">
              <a:avLst>
                <a:gd fmla="val 50000" name="adj1"/>
                <a:gd fmla="val 50000" name="adj2"/>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nvGrpSpPr>
            <p:cNvPr id="59" name="Google Shape;59;p3"/>
            <p:cNvGrpSpPr/>
            <p:nvPr/>
          </p:nvGrpSpPr>
          <p:grpSpPr>
            <a:xfrm rot="-3009012">
              <a:off x="2674946" y="2509624"/>
              <a:ext cx="269547" cy="114725"/>
              <a:chOff x="5949189" y="2993429"/>
              <a:chExt cx="269547" cy="114725"/>
            </a:xfrm>
          </p:grpSpPr>
          <p:sp>
            <p:nvSpPr>
              <p:cNvPr id="60" name="Google Shape;60;p3"/>
              <p:cNvSpPr/>
              <p:nvPr/>
            </p:nvSpPr>
            <p:spPr>
              <a:xfrm>
                <a:off x="6025449" y="2997552"/>
                <a:ext cx="45719" cy="110602"/>
              </a:xfrm>
              <a:prstGeom prst="rect">
                <a:avLst/>
              </a:prstGeom>
              <a:solidFill>
                <a:srgbClr val="FFC000"/>
              </a:solidFill>
              <a:ln cap="flat" cmpd="sng" w="1905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1" name="Google Shape;61;p3"/>
              <p:cNvSpPr/>
              <p:nvPr/>
            </p:nvSpPr>
            <p:spPr>
              <a:xfrm>
                <a:off x="5949189" y="2997551"/>
                <a:ext cx="45719" cy="110602"/>
              </a:xfrm>
              <a:prstGeom prst="rect">
                <a:avLst/>
              </a:prstGeom>
              <a:solidFill>
                <a:srgbClr val="FFFF00"/>
              </a:solidFill>
              <a:ln cap="flat" cmpd="sng" w="1905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2" name="Google Shape;62;p3"/>
              <p:cNvSpPr/>
              <p:nvPr/>
            </p:nvSpPr>
            <p:spPr>
              <a:xfrm>
                <a:off x="6101420" y="2994834"/>
                <a:ext cx="45719" cy="110602"/>
              </a:xfrm>
              <a:prstGeom prst="rect">
                <a:avLst/>
              </a:prstGeom>
              <a:solidFill>
                <a:srgbClr val="FF0000"/>
              </a:solidFill>
              <a:ln cap="flat" cmpd="sng" w="1905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3" name="Google Shape;63;p3"/>
              <p:cNvSpPr/>
              <p:nvPr/>
            </p:nvSpPr>
            <p:spPr>
              <a:xfrm>
                <a:off x="6173017" y="2993429"/>
                <a:ext cx="45719" cy="110602"/>
              </a:xfrm>
              <a:prstGeom prst="rect">
                <a:avLst/>
              </a:prstGeom>
              <a:solidFill>
                <a:srgbClr val="92D050"/>
              </a:solidFill>
              <a:ln cap="flat" cmpd="sng" w="1905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
          <p:nvSpPr>
            <p:cNvPr id="64" name="Google Shape;64;p3"/>
            <p:cNvSpPr txBox="1"/>
            <p:nvPr/>
          </p:nvSpPr>
          <p:spPr>
            <a:xfrm>
              <a:off x="3000940" y="2342639"/>
              <a:ext cx="1427043"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ja-JP" sz="1200">
                  <a:solidFill>
                    <a:schemeClr val="dk1"/>
                  </a:solidFill>
                  <a:latin typeface="Calibri"/>
                  <a:ea typeface="Calibri"/>
                  <a:cs typeface="Calibri"/>
                  <a:sym typeface="Calibri"/>
                </a:rPr>
                <a:t>マルチクローニング</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rPr lang="ja-JP" sz="1200">
                  <a:solidFill>
                    <a:schemeClr val="dk1"/>
                  </a:solidFill>
                  <a:latin typeface="Calibri"/>
                  <a:ea typeface="Calibri"/>
                  <a:cs typeface="Calibri"/>
                  <a:sym typeface="Calibri"/>
                </a:rPr>
                <a:t>サイト</a:t>
              </a:r>
              <a:endParaRPr/>
            </a:p>
          </p:txBody>
        </p:sp>
        <p:sp>
          <p:nvSpPr>
            <p:cNvPr id="65" name="Google Shape;65;p3"/>
            <p:cNvSpPr txBox="1"/>
            <p:nvPr/>
          </p:nvSpPr>
          <p:spPr>
            <a:xfrm>
              <a:off x="1813294" y="2012096"/>
              <a:ext cx="1077539" cy="40011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ja-JP" sz="2000">
                  <a:solidFill>
                    <a:schemeClr val="dk1"/>
                  </a:solidFill>
                  <a:latin typeface="Calibri"/>
                  <a:ea typeface="Calibri"/>
                  <a:cs typeface="Calibri"/>
                  <a:sym typeface="Calibri"/>
                </a:rPr>
                <a:t>ベクター</a:t>
              </a:r>
              <a:endParaRPr/>
            </a:p>
          </p:txBody>
        </p:sp>
        <p:sp>
          <p:nvSpPr>
            <p:cNvPr id="66" name="Google Shape;66;p3"/>
            <p:cNvSpPr txBox="1"/>
            <p:nvPr/>
          </p:nvSpPr>
          <p:spPr>
            <a:xfrm>
              <a:off x="5553639" y="1457082"/>
              <a:ext cx="490880" cy="33644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ja-JP" sz="2400">
                  <a:solidFill>
                    <a:schemeClr val="dk1"/>
                  </a:solidFill>
                  <a:latin typeface="Calibri"/>
                  <a:ea typeface="Calibri"/>
                  <a:cs typeface="Calibri"/>
                  <a:sym typeface="Calibri"/>
                </a:rPr>
                <a:t>PCR</a:t>
              </a:r>
              <a:endParaRPr sz="2400">
                <a:solidFill>
                  <a:schemeClr val="dk1"/>
                </a:solidFill>
                <a:latin typeface="Calibri"/>
                <a:ea typeface="Calibri"/>
                <a:cs typeface="Calibri"/>
                <a:sym typeface="Calibri"/>
              </a:endParaRPr>
            </a:p>
          </p:txBody>
        </p:sp>
      </p:grpSp>
      <p:sp>
        <p:nvSpPr>
          <p:cNvPr id="67" name="Google Shape;67;p3"/>
          <p:cNvSpPr txBox="1"/>
          <p:nvPr/>
        </p:nvSpPr>
        <p:spPr>
          <a:xfrm>
            <a:off x="3707904" y="6000211"/>
            <a:ext cx="203132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ja-JP" sz="1800">
                <a:solidFill>
                  <a:schemeClr val="dk1"/>
                </a:solidFill>
                <a:latin typeface="Arial"/>
                <a:ea typeface="Arial"/>
                <a:cs typeface="Arial"/>
                <a:sym typeface="Arial"/>
              </a:rPr>
              <a:t>くっつけないと…</a:t>
            </a:r>
            <a:endParaRPr sz="1800">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4"/>
          <p:cNvSpPr txBox="1"/>
          <p:nvPr>
            <p:ph type="title"/>
          </p:nvPr>
        </p:nvSpPr>
        <p:spPr>
          <a:xfrm>
            <a:off x="0" y="0"/>
            <a:ext cx="9144000" cy="717176"/>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None/>
            </a:pPr>
            <a:r>
              <a:rPr lang="ja-JP"/>
              <a:t>DNAリガーゼ (ligase)</a:t>
            </a:r>
            <a:endParaRPr/>
          </a:p>
        </p:txBody>
      </p:sp>
      <p:sp>
        <p:nvSpPr>
          <p:cNvPr id="73" name="Google Shape;73;p4"/>
          <p:cNvSpPr txBox="1"/>
          <p:nvPr>
            <p:ph idx="1" type="body"/>
          </p:nvPr>
        </p:nvSpPr>
        <p:spPr>
          <a:xfrm>
            <a:off x="457200" y="1013012"/>
            <a:ext cx="8229600" cy="5113151"/>
          </a:xfrm>
          <a:prstGeom prst="rect">
            <a:avLst/>
          </a:prstGeom>
          <a:noFill/>
          <a:ln>
            <a:noFill/>
          </a:ln>
        </p:spPr>
        <p:txBody>
          <a:bodyPr anchorCtr="0" anchor="t" bIns="45700" lIns="91425" spcFirstLastPara="1" rIns="91425" wrap="square" tIns="45700">
            <a:noAutofit/>
          </a:bodyPr>
          <a:lstStyle/>
          <a:p>
            <a:pPr indent="-361950" lvl="0" marL="361950" rtl="0" algn="l">
              <a:spcBef>
                <a:spcPts val="0"/>
              </a:spcBef>
              <a:spcAft>
                <a:spcPts val="0"/>
              </a:spcAft>
              <a:buClr>
                <a:schemeClr val="dk1"/>
              </a:buClr>
              <a:buSzPts val="2400"/>
              <a:buChar char="•"/>
            </a:pPr>
            <a:r>
              <a:rPr lang="ja-JP"/>
              <a:t>DNAをくっつける酵素</a:t>
            </a:r>
            <a:endParaRPr/>
          </a:p>
        </p:txBody>
      </p:sp>
      <p:sp>
        <p:nvSpPr>
          <p:cNvPr id="74" name="Google Shape;74;p4"/>
          <p:cNvSpPr txBox="1"/>
          <p:nvPr/>
        </p:nvSpPr>
        <p:spPr>
          <a:xfrm>
            <a:off x="3726402" y="3316163"/>
            <a:ext cx="2016899" cy="83099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ja-JP" sz="2400">
                <a:solidFill>
                  <a:schemeClr val="dk1"/>
                </a:solidFill>
                <a:latin typeface="Calibri"/>
                <a:ea typeface="Calibri"/>
                <a:cs typeface="Calibri"/>
                <a:sym typeface="Calibri"/>
              </a:rPr>
              <a:t>ライゲーション</a:t>
            </a:r>
            <a:endParaRPr sz="2400">
              <a:solidFill>
                <a:schemeClr val="dk1"/>
              </a:solidFill>
              <a:latin typeface="Calibri"/>
              <a:ea typeface="Calibri"/>
              <a:cs typeface="Calibri"/>
              <a:sym typeface="Calibri"/>
            </a:endParaRPr>
          </a:p>
          <a:p>
            <a:pPr indent="0" lvl="0" marL="0" marR="0" rtl="0" algn="ctr">
              <a:spcBef>
                <a:spcPts val="0"/>
              </a:spcBef>
              <a:spcAft>
                <a:spcPts val="0"/>
              </a:spcAft>
              <a:buNone/>
            </a:pPr>
            <a:r>
              <a:rPr lang="ja-JP" sz="2400">
                <a:solidFill>
                  <a:schemeClr val="dk1"/>
                </a:solidFill>
                <a:latin typeface="Calibri"/>
                <a:ea typeface="Calibri"/>
                <a:cs typeface="Calibri"/>
                <a:sym typeface="Calibri"/>
              </a:rPr>
              <a:t>ligation</a:t>
            </a:r>
            <a:endParaRPr sz="2400">
              <a:solidFill>
                <a:schemeClr val="dk1"/>
              </a:solidFill>
              <a:latin typeface="Calibri"/>
              <a:ea typeface="Calibri"/>
              <a:cs typeface="Calibri"/>
              <a:sym typeface="Calibri"/>
            </a:endParaRPr>
          </a:p>
        </p:txBody>
      </p:sp>
      <p:grpSp>
        <p:nvGrpSpPr>
          <p:cNvPr id="75" name="Google Shape;75;p4"/>
          <p:cNvGrpSpPr/>
          <p:nvPr/>
        </p:nvGrpSpPr>
        <p:grpSpPr>
          <a:xfrm>
            <a:off x="1124573" y="2029490"/>
            <a:ext cx="7119835" cy="3847782"/>
            <a:chOff x="1862700" y="3460775"/>
            <a:chExt cx="4529447" cy="2447855"/>
          </a:xfrm>
        </p:grpSpPr>
        <p:grpSp>
          <p:nvGrpSpPr>
            <p:cNvPr id="76" name="Google Shape;76;p4"/>
            <p:cNvGrpSpPr/>
            <p:nvPr/>
          </p:nvGrpSpPr>
          <p:grpSpPr>
            <a:xfrm>
              <a:off x="1862700" y="3460775"/>
              <a:ext cx="1125145" cy="1050225"/>
              <a:chOff x="409423" y="3108837"/>
              <a:chExt cx="1125145" cy="1050225"/>
            </a:xfrm>
          </p:grpSpPr>
          <p:sp>
            <p:nvSpPr>
              <p:cNvPr id="77" name="Google Shape;77;p4"/>
              <p:cNvSpPr/>
              <p:nvPr/>
            </p:nvSpPr>
            <p:spPr>
              <a:xfrm>
                <a:off x="409423" y="3108837"/>
                <a:ext cx="1060779" cy="887745"/>
              </a:xfrm>
              <a:custGeom>
                <a:rect b="b" l="l" r="r" t="t"/>
                <a:pathLst>
                  <a:path extrusionOk="0" h="1017917" w="1216324">
                    <a:moveTo>
                      <a:pt x="310551" y="1017917"/>
                    </a:moveTo>
                    <a:cubicBezTo>
                      <a:pt x="296173" y="1006415"/>
                      <a:pt x="281275" y="995536"/>
                      <a:pt x="267418" y="983411"/>
                    </a:cubicBezTo>
                    <a:cubicBezTo>
                      <a:pt x="214279" y="936915"/>
                      <a:pt x="268626" y="975590"/>
                      <a:pt x="215660" y="940279"/>
                    </a:cubicBezTo>
                    <a:cubicBezTo>
                      <a:pt x="195590" y="880067"/>
                      <a:pt x="211903" y="919066"/>
                      <a:pt x="138022" y="828136"/>
                    </a:cubicBezTo>
                    <a:cubicBezTo>
                      <a:pt x="123860" y="810706"/>
                      <a:pt x="109267" y="793630"/>
                      <a:pt x="94890" y="776377"/>
                    </a:cubicBezTo>
                    <a:cubicBezTo>
                      <a:pt x="87080" y="767005"/>
                      <a:pt x="76950" y="759761"/>
                      <a:pt x="69011" y="750498"/>
                    </a:cubicBezTo>
                    <a:cubicBezTo>
                      <a:pt x="59654" y="739582"/>
                      <a:pt x="51758" y="727494"/>
                      <a:pt x="43132" y="715992"/>
                    </a:cubicBezTo>
                    <a:cubicBezTo>
                      <a:pt x="25177" y="644176"/>
                      <a:pt x="47040" y="715184"/>
                      <a:pt x="17252" y="655607"/>
                    </a:cubicBezTo>
                    <a:cubicBezTo>
                      <a:pt x="11064" y="643231"/>
                      <a:pt x="2764" y="606277"/>
                      <a:pt x="0" y="595222"/>
                    </a:cubicBezTo>
                    <a:cubicBezTo>
                      <a:pt x="3668" y="540195"/>
                      <a:pt x="2161" y="478028"/>
                      <a:pt x="17252" y="422694"/>
                    </a:cubicBezTo>
                    <a:cubicBezTo>
                      <a:pt x="22037" y="405149"/>
                      <a:pt x="24417" y="386068"/>
                      <a:pt x="34505" y="370936"/>
                    </a:cubicBezTo>
                    <a:lnTo>
                      <a:pt x="69011" y="319177"/>
                    </a:lnTo>
                    <a:cubicBezTo>
                      <a:pt x="85804" y="268795"/>
                      <a:pt x="64497" y="315065"/>
                      <a:pt x="103517" y="276045"/>
                    </a:cubicBezTo>
                    <a:cubicBezTo>
                      <a:pt x="110848" y="268714"/>
                      <a:pt x="114022" y="258038"/>
                      <a:pt x="120769" y="250166"/>
                    </a:cubicBezTo>
                    <a:cubicBezTo>
                      <a:pt x="136685" y="231597"/>
                      <a:pt x="158262" y="209853"/>
                      <a:pt x="181154" y="198407"/>
                    </a:cubicBezTo>
                    <a:cubicBezTo>
                      <a:pt x="189287" y="194340"/>
                      <a:pt x="198407" y="192656"/>
                      <a:pt x="207034" y="189781"/>
                    </a:cubicBezTo>
                    <a:cubicBezTo>
                      <a:pt x="227162" y="169653"/>
                      <a:pt x="243733" y="145186"/>
                      <a:pt x="267418" y="129396"/>
                    </a:cubicBezTo>
                    <a:cubicBezTo>
                      <a:pt x="293406" y="112071"/>
                      <a:pt x="297162" y="108022"/>
                      <a:pt x="327803" y="94890"/>
                    </a:cubicBezTo>
                    <a:cubicBezTo>
                      <a:pt x="336161" y="91308"/>
                      <a:pt x="345325" y="89846"/>
                      <a:pt x="353683" y="86264"/>
                    </a:cubicBezTo>
                    <a:cubicBezTo>
                      <a:pt x="459536" y="40899"/>
                      <a:pt x="327440" y="95071"/>
                      <a:pt x="414068" y="51758"/>
                    </a:cubicBezTo>
                    <a:cubicBezTo>
                      <a:pt x="422201" y="47692"/>
                      <a:pt x="431204" y="45630"/>
                      <a:pt x="439947" y="43132"/>
                    </a:cubicBezTo>
                    <a:cubicBezTo>
                      <a:pt x="468386" y="35006"/>
                      <a:pt x="487921" y="31811"/>
                      <a:pt x="517585" y="25879"/>
                    </a:cubicBezTo>
                    <a:cubicBezTo>
                      <a:pt x="529087" y="20128"/>
                      <a:pt x="539891" y="12692"/>
                      <a:pt x="552090" y="8626"/>
                    </a:cubicBezTo>
                    <a:cubicBezTo>
                      <a:pt x="566000" y="3989"/>
                      <a:pt x="580560" y="0"/>
                      <a:pt x="595222" y="0"/>
                    </a:cubicBezTo>
                    <a:cubicBezTo>
                      <a:pt x="690156" y="0"/>
                      <a:pt x="785003" y="5751"/>
                      <a:pt x="879894" y="8626"/>
                    </a:cubicBezTo>
                    <a:cubicBezTo>
                      <a:pt x="902898" y="20128"/>
                      <a:pt x="927506" y="28866"/>
                      <a:pt x="948905" y="43132"/>
                    </a:cubicBezTo>
                    <a:cubicBezTo>
                      <a:pt x="1011363" y="84771"/>
                      <a:pt x="982117" y="68365"/>
                      <a:pt x="1035169" y="94890"/>
                    </a:cubicBezTo>
                    <a:cubicBezTo>
                      <a:pt x="1043796" y="103517"/>
                      <a:pt x="1051677" y="112960"/>
                      <a:pt x="1061049" y="120770"/>
                    </a:cubicBezTo>
                    <a:cubicBezTo>
                      <a:pt x="1069014" y="127407"/>
                      <a:pt x="1080101" y="130220"/>
                      <a:pt x="1086928" y="138022"/>
                    </a:cubicBezTo>
                    <a:cubicBezTo>
                      <a:pt x="1100582" y="153627"/>
                      <a:pt x="1121434" y="189781"/>
                      <a:pt x="1121434" y="189781"/>
                    </a:cubicBezTo>
                    <a:cubicBezTo>
                      <a:pt x="1127185" y="207034"/>
                      <a:pt x="1130553" y="225273"/>
                      <a:pt x="1138686" y="241539"/>
                    </a:cubicBezTo>
                    <a:cubicBezTo>
                      <a:pt x="1152822" y="269811"/>
                      <a:pt x="1156952" y="274004"/>
                      <a:pt x="1164566" y="301924"/>
                    </a:cubicBezTo>
                    <a:cubicBezTo>
                      <a:pt x="1170805" y="324800"/>
                      <a:pt x="1176067" y="347932"/>
                      <a:pt x="1181818" y="370936"/>
                    </a:cubicBezTo>
                    <a:cubicBezTo>
                      <a:pt x="1184693" y="382438"/>
                      <a:pt x="1188120" y="393816"/>
                      <a:pt x="1190445" y="405441"/>
                    </a:cubicBezTo>
                    <a:cubicBezTo>
                      <a:pt x="1210023" y="503331"/>
                      <a:pt x="1200586" y="463256"/>
                      <a:pt x="1216324" y="526211"/>
                    </a:cubicBezTo>
                    <a:cubicBezTo>
                      <a:pt x="1213449" y="603849"/>
                      <a:pt x="1219336" y="682310"/>
                      <a:pt x="1207698" y="759124"/>
                    </a:cubicBezTo>
                    <a:cubicBezTo>
                      <a:pt x="1204592" y="779626"/>
                      <a:pt x="1184694" y="793630"/>
                      <a:pt x="1173192" y="810883"/>
                    </a:cubicBezTo>
                    <a:lnTo>
                      <a:pt x="1155939" y="836762"/>
                    </a:lnTo>
                    <a:cubicBezTo>
                      <a:pt x="1150188" y="845388"/>
                      <a:pt x="1143322" y="853368"/>
                      <a:pt x="1138686" y="862641"/>
                    </a:cubicBezTo>
                    <a:lnTo>
                      <a:pt x="1130060" y="879894"/>
                    </a:lnTo>
                  </a:path>
                </a:pathLst>
              </a:custGeom>
              <a:no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8" name="Google Shape;78;p4"/>
              <p:cNvSpPr/>
              <p:nvPr/>
            </p:nvSpPr>
            <p:spPr>
              <a:xfrm flipH="1" rot="-8903574">
                <a:off x="685486" y="3909772"/>
                <a:ext cx="216000" cy="208125"/>
              </a:xfrm>
              <a:prstGeom prst="corner">
                <a:avLst>
                  <a:gd fmla="val 50000" name="adj1"/>
                  <a:gd fmla="val 64375" name="adj2"/>
                </a:avLst>
              </a:prstGeom>
              <a:solidFill>
                <a:srgbClr val="FFFF00"/>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79" name="Google Shape;79;p4"/>
              <p:cNvSpPr/>
              <p:nvPr/>
            </p:nvSpPr>
            <p:spPr>
              <a:xfrm rot="8783844">
                <a:off x="1261418" y="3823321"/>
                <a:ext cx="235211" cy="208125"/>
              </a:xfrm>
              <a:prstGeom prst="corner">
                <a:avLst>
                  <a:gd fmla="val 50000" name="adj1"/>
                  <a:gd fmla="val 26040" name="adj2"/>
                </a:avLst>
              </a:prstGeom>
              <a:solidFill>
                <a:srgbClr val="92D050"/>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grpSp>
        <p:grpSp>
          <p:nvGrpSpPr>
            <p:cNvPr id="80" name="Google Shape;80;p4"/>
            <p:cNvGrpSpPr/>
            <p:nvPr/>
          </p:nvGrpSpPr>
          <p:grpSpPr>
            <a:xfrm>
              <a:off x="5239978" y="3788837"/>
              <a:ext cx="1152169" cy="208125"/>
              <a:chOff x="3481241" y="1737335"/>
              <a:chExt cx="1993161" cy="360040"/>
            </a:xfrm>
          </p:grpSpPr>
          <p:sp>
            <p:nvSpPr>
              <p:cNvPr id="81" name="Google Shape;81;p4"/>
              <p:cNvSpPr/>
              <p:nvPr/>
            </p:nvSpPr>
            <p:spPr>
              <a:xfrm>
                <a:off x="3843370" y="1737335"/>
                <a:ext cx="1224136" cy="36004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ja-JP" sz="2000">
                    <a:solidFill>
                      <a:schemeClr val="lt1"/>
                    </a:solidFill>
                    <a:latin typeface="Calibri"/>
                    <a:ea typeface="Calibri"/>
                    <a:cs typeface="Calibri"/>
                    <a:sym typeface="Calibri"/>
                  </a:rPr>
                  <a:t>target</a:t>
                </a:r>
                <a:endParaRPr sz="1600">
                  <a:solidFill>
                    <a:schemeClr val="lt1"/>
                  </a:solidFill>
                  <a:latin typeface="Calibri"/>
                  <a:ea typeface="Calibri"/>
                  <a:cs typeface="Calibri"/>
                  <a:sym typeface="Calibri"/>
                </a:endParaRPr>
              </a:p>
            </p:txBody>
          </p:sp>
          <p:sp>
            <p:nvSpPr>
              <p:cNvPr id="82" name="Google Shape;82;p4"/>
              <p:cNvSpPr/>
              <p:nvPr/>
            </p:nvSpPr>
            <p:spPr>
              <a:xfrm>
                <a:off x="5067506" y="1737335"/>
                <a:ext cx="406896" cy="360040"/>
              </a:xfrm>
              <a:prstGeom prst="corner">
                <a:avLst>
                  <a:gd fmla="val 50000" name="adj1"/>
                  <a:gd fmla="val 26040" name="adj2"/>
                </a:avLst>
              </a:prstGeom>
              <a:solidFill>
                <a:srgbClr val="92D050"/>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83" name="Google Shape;83;p4"/>
              <p:cNvSpPr/>
              <p:nvPr/>
            </p:nvSpPr>
            <p:spPr>
              <a:xfrm flipH="1">
                <a:off x="3481241" y="1737335"/>
                <a:ext cx="373663" cy="360039"/>
              </a:xfrm>
              <a:prstGeom prst="corner">
                <a:avLst>
                  <a:gd fmla="val 50000" name="adj1"/>
                  <a:gd fmla="val 64375" name="adj2"/>
                </a:avLst>
              </a:prstGeom>
              <a:solidFill>
                <a:srgbClr val="FFFF00"/>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grpSp>
        <p:sp>
          <p:nvSpPr>
            <p:cNvPr id="84" name="Google Shape;84;p4"/>
            <p:cNvSpPr/>
            <p:nvPr/>
          </p:nvSpPr>
          <p:spPr>
            <a:xfrm rot="-2700000">
              <a:off x="2866622" y="4621582"/>
              <a:ext cx="144016" cy="290749"/>
            </a:xfrm>
            <a:prstGeom prst="downArrow">
              <a:avLst>
                <a:gd fmla="val 50000" name="adj1"/>
                <a:gd fmla="val 50000" name="adj2"/>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5" name="Google Shape;85;p4"/>
            <p:cNvSpPr/>
            <p:nvPr/>
          </p:nvSpPr>
          <p:spPr>
            <a:xfrm flipH="1" rot="2700000">
              <a:off x="5321683" y="4633978"/>
              <a:ext cx="144016" cy="290749"/>
            </a:xfrm>
            <a:prstGeom prst="downArrow">
              <a:avLst>
                <a:gd fmla="val 50000" name="adj1"/>
                <a:gd fmla="val 50000" name="adj2"/>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nvGrpSpPr>
            <p:cNvPr id="86" name="Google Shape;86;p4"/>
            <p:cNvGrpSpPr/>
            <p:nvPr/>
          </p:nvGrpSpPr>
          <p:grpSpPr>
            <a:xfrm>
              <a:off x="3270831" y="5077082"/>
              <a:ext cx="1777263" cy="831548"/>
              <a:chOff x="1345499" y="5037826"/>
              <a:chExt cx="1777263" cy="831548"/>
            </a:xfrm>
          </p:grpSpPr>
          <p:grpSp>
            <p:nvGrpSpPr>
              <p:cNvPr id="87" name="Google Shape;87;p4"/>
              <p:cNvGrpSpPr/>
              <p:nvPr/>
            </p:nvGrpSpPr>
            <p:grpSpPr>
              <a:xfrm>
                <a:off x="1657010" y="5661248"/>
                <a:ext cx="1322188" cy="208126"/>
                <a:chOff x="3261431" y="1737335"/>
                <a:chExt cx="2287281" cy="360041"/>
              </a:xfrm>
            </p:grpSpPr>
            <p:sp>
              <p:nvSpPr>
                <p:cNvPr id="88" name="Google Shape;88;p4"/>
                <p:cNvSpPr/>
                <p:nvPr/>
              </p:nvSpPr>
              <p:spPr>
                <a:xfrm>
                  <a:off x="3843370" y="1737335"/>
                  <a:ext cx="1224135" cy="360039"/>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ja-JP" sz="2000">
                      <a:solidFill>
                        <a:schemeClr val="lt1"/>
                      </a:solidFill>
                      <a:latin typeface="Calibri"/>
                      <a:ea typeface="Calibri"/>
                      <a:cs typeface="Calibri"/>
                      <a:sym typeface="Calibri"/>
                    </a:rPr>
                    <a:t>target</a:t>
                  </a:r>
                  <a:endParaRPr sz="2000">
                    <a:solidFill>
                      <a:schemeClr val="lt1"/>
                    </a:solidFill>
                    <a:latin typeface="Calibri"/>
                    <a:ea typeface="Calibri"/>
                    <a:cs typeface="Calibri"/>
                    <a:sym typeface="Calibri"/>
                  </a:endParaRPr>
                </a:p>
              </p:txBody>
            </p:sp>
            <p:sp>
              <p:nvSpPr>
                <p:cNvPr id="89" name="Google Shape;89;p4"/>
                <p:cNvSpPr/>
                <p:nvPr/>
              </p:nvSpPr>
              <p:spPr>
                <a:xfrm>
                  <a:off x="5067506" y="1737335"/>
                  <a:ext cx="406896" cy="360040"/>
                </a:xfrm>
                <a:prstGeom prst="corner">
                  <a:avLst>
                    <a:gd fmla="val 50000" name="adj1"/>
                    <a:gd fmla="val 26040" name="adj2"/>
                  </a:avLst>
                </a:prstGeom>
                <a:solidFill>
                  <a:srgbClr val="92D050"/>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90" name="Google Shape;90;p4"/>
                <p:cNvSpPr/>
                <p:nvPr/>
              </p:nvSpPr>
              <p:spPr>
                <a:xfrm flipH="1">
                  <a:off x="3481241" y="1737335"/>
                  <a:ext cx="373663" cy="360039"/>
                </a:xfrm>
                <a:prstGeom prst="corner">
                  <a:avLst>
                    <a:gd fmla="val 50000" name="adj1"/>
                    <a:gd fmla="val 64375" name="adj2"/>
                  </a:avLst>
                </a:prstGeom>
                <a:solidFill>
                  <a:srgbClr val="FFFF00"/>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91" name="Google Shape;91;p4"/>
                <p:cNvSpPr/>
                <p:nvPr/>
              </p:nvSpPr>
              <p:spPr>
                <a:xfrm flipH="1" rot="10800000">
                  <a:off x="3261431" y="1737337"/>
                  <a:ext cx="373663" cy="360039"/>
                </a:xfrm>
                <a:prstGeom prst="corner">
                  <a:avLst>
                    <a:gd fmla="val 50000" name="adj1"/>
                    <a:gd fmla="val 64375" name="adj2"/>
                  </a:avLst>
                </a:prstGeom>
                <a:solidFill>
                  <a:srgbClr val="FFFF00"/>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92" name="Google Shape;92;p4"/>
                <p:cNvSpPr/>
                <p:nvPr/>
              </p:nvSpPr>
              <p:spPr>
                <a:xfrm rot="10800000">
                  <a:off x="5141816" y="1737336"/>
                  <a:ext cx="406896" cy="360040"/>
                </a:xfrm>
                <a:prstGeom prst="corner">
                  <a:avLst>
                    <a:gd fmla="val 50000" name="adj1"/>
                    <a:gd fmla="val 26040" name="adj2"/>
                  </a:avLst>
                </a:prstGeom>
                <a:solidFill>
                  <a:srgbClr val="92D050"/>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grpSp>
          <p:sp>
            <p:nvSpPr>
              <p:cNvPr id="93" name="Google Shape;93;p4"/>
              <p:cNvSpPr/>
              <p:nvPr/>
            </p:nvSpPr>
            <p:spPr>
              <a:xfrm flipH="1">
                <a:off x="1345499" y="5037826"/>
                <a:ext cx="1777263" cy="750749"/>
              </a:xfrm>
              <a:custGeom>
                <a:rect b="b" l="l" r="r" t="t"/>
                <a:pathLst>
                  <a:path extrusionOk="0" h="750749" w="1777263">
                    <a:moveTo>
                      <a:pt x="146871" y="741872"/>
                    </a:moveTo>
                    <a:cubicBezTo>
                      <a:pt x="74908" y="621932"/>
                      <a:pt x="167580" y="764091"/>
                      <a:pt x="86486" y="672861"/>
                    </a:cubicBezTo>
                    <a:cubicBezTo>
                      <a:pt x="72710" y="657363"/>
                      <a:pt x="63482" y="638355"/>
                      <a:pt x="51980" y="621102"/>
                    </a:cubicBezTo>
                    <a:cubicBezTo>
                      <a:pt x="34650" y="595107"/>
                      <a:pt x="30611" y="591369"/>
                      <a:pt x="17475" y="560717"/>
                    </a:cubicBezTo>
                    <a:cubicBezTo>
                      <a:pt x="13893" y="552359"/>
                      <a:pt x="11724" y="543464"/>
                      <a:pt x="8848" y="534838"/>
                    </a:cubicBezTo>
                    <a:cubicBezTo>
                      <a:pt x="-187" y="426417"/>
                      <a:pt x="-5426" y="456579"/>
                      <a:pt x="8848" y="370936"/>
                    </a:cubicBezTo>
                    <a:cubicBezTo>
                      <a:pt x="10668" y="360015"/>
                      <a:pt x="18166" y="316208"/>
                      <a:pt x="26101" y="301925"/>
                    </a:cubicBezTo>
                    <a:cubicBezTo>
                      <a:pt x="75678" y="212685"/>
                      <a:pt x="39098" y="280301"/>
                      <a:pt x="95112" y="224287"/>
                    </a:cubicBezTo>
                    <a:cubicBezTo>
                      <a:pt x="102443" y="216956"/>
                      <a:pt x="104563" y="205235"/>
                      <a:pt x="112365" y="198408"/>
                    </a:cubicBezTo>
                    <a:cubicBezTo>
                      <a:pt x="127970" y="184754"/>
                      <a:pt x="146871" y="175404"/>
                      <a:pt x="164124" y="163902"/>
                    </a:cubicBezTo>
                    <a:lnTo>
                      <a:pt x="215882" y="129397"/>
                    </a:lnTo>
                    <a:cubicBezTo>
                      <a:pt x="224508" y="123646"/>
                      <a:pt x="231925" y="115423"/>
                      <a:pt x="241761" y="112144"/>
                    </a:cubicBezTo>
                    <a:cubicBezTo>
                      <a:pt x="325078" y="84371"/>
                      <a:pt x="195536" y="128908"/>
                      <a:pt x="302146" y="86265"/>
                    </a:cubicBezTo>
                    <a:cubicBezTo>
                      <a:pt x="319032" y="79511"/>
                      <a:pt x="336652" y="74763"/>
                      <a:pt x="353905" y="69012"/>
                    </a:cubicBezTo>
                    <a:cubicBezTo>
                      <a:pt x="362531" y="66136"/>
                      <a:pt x="370815" y="61880"/>
                      <a:pt x="379784" y="60385"/>
                    </a:cubicBezTo>
                    <a:lnTo>
                      <a:pt x="431543" y="51759"/>
                    </a:lnTo>
                    <a:lnTo>
                      <a:pt x="483301" y="34506"/>
                    </a:lnTo>
                    <a:cubicBezTo>
                      <a:pt x="502621" y="28066"/>
                      <a:pt x="523577" y="20347"/>
                      <a:pt x="543686" y="17253"/>
                    </a:cubicBezTo>
                    <a:cubicBezTo>
                      <a:pt x="569422" y="13294"/>
                      <a:pt x="595464" y="11669"/>
                      <a:pt x="621324" y="8627"/>
                    </a:cubicBezTo>
                    <a:lnTo>
                      <a:pt x="690335" y="0"/>
                    </a:lnTo>
                    <a:lnTo>
                      <a:pt x="1044018" y="8627"/>
                    </a:lnTo>
                    <a:cubicBezTo>
                      <a:pt x="1064333" y="9473"/>
                      <a:pt x="1084227" y="14731"/>
                      <a:pt x="1104403" y="17253"/>
                    </a:cubicBezTo>
                    <a:cubicBezTo>
                      <a:pt x="1130241" y="20483"/>
                      <a:pt x="1156162" y="23004"/>
                      <a:pt x="1182041" y="25880"/>
                    </a:cubicBezTo>
                    <a:cubicBezTo>
                      <a:pt x="1193543" y="28755"/>
                      <a:pt x="1205146" y="31249"/>
                      <a:pt x="1216546" y="34506"/>
                    </a:cubicBezTo>
                    <a:cubicBezTo>
                      <a:pt x="1225289" y="37004"/>
                      <a:pt x="1233509" y="41349"/>
                      <a:pt x="1242426" y="43132"/>
                    </a:cubicBezTo>
                    <a:cubicBezTo>
                      <a:pt x="1262364" y="47120"/>
                      <a:pt x="1282806" y="48122"/>
                      <a:pt x="1302810" y="51759"/>
                    </a:cubicBezTo>
                    <a:cubicBezTo>
                      <a:pt x="1313798" y="53757"/>
                      <a:pt x="1350871" y="63410"/>
                      <a:pt x="1363195" y="69012"/>
                    </a:cubicBezTo>
                    <a:cubicBezTo>
                      <a:pt x="1386609" y="79655"/>
                      <a:pt x="1407808" y="95383"/>
                      <a:pt x="1432207" y="103517"/>
                    </a:cubicBezTo>
                    <a:cubicBezTo>
                      <a:pt x="1469333" y="115893"/>
                      <a:pt x="1449264" y="109939"/>
                      <a:pt x="1492592" y="120770"/>
                    </a:cubicBezTo>
                    <a:cubicBezTo>
                      <a:pt x="1501218" y="126521"/>
                      <a:pt x="1509679" y="132528"/>
                      <a:pt x="1518471" y="138023"/>
                    </a:cubicBezTo>
                    <a:cubicBezTo>
                      <a:pt x="1532689" y="146909"/>
                      <a:pt x="1547652" y="154601"/>
                      <a:pt x="1561603" y="163902"/>
                    </a:cubicBezTo>
                    <a:cubicBezTo>
                      <a:pt x="1573566" y="171877"/>
                      <a:pt x="1583249" y="183352"/>
                      <a:pt x="1596109" y="189782"/>
                    </a:cubicBezTo>
                    <a:cubicBezTo>
                      <a:pt x="1612375" y="197915"/>
                      <a:pt x="1647867" y="207034"/>
                      <a:pt x="1647867" y="207034"/>
                    </a:cubicBezTo>
                    <a:cubicBezTo>
                      <a:pt x="1653618" y="215661"/>
                      <a:pt x="1657024" y="226437"/>
                      <a:pt x="1665120" y="232914"/>
                    </a:cubicBezTo>
                    <a:cubicBezTo>
                      <a:pt x="1672220" y="238594"/>
                      <a:pt x="1683433" y="236496"/>
                      <a:pt x="1690999" y="241540"/>
                    </a:cubicBezTo>
                    <a:cubicBezTo>
                      <a:pt x="1701150" y="248307"/>
                      <a:pt x="1708252" y="258793"/>
                      <a:pt x="1716878" y="267419"/>
                    </a:cubicBezTo>
                    <a:cubicBezTo>
                      <a:pt x="1745083" y="352031"/>
                      <a:pt x="1699356" y="232508"/>
                      <a:pt x="1751384" y="310551"/>
                    </a:cubicBezTo>
                    <a:cubicBezTo>
                      <a:pt x="1757960" y="320416"/>
                      <a:pt x="1757438" y="333483"/>
                      <a:pt x="1760010" y="345057"/>
                    </a:cubicBezTo>
                    <a:cubicBezTo>
                      <a:pt x="1781913" y="443621"/>
                      <a:pt x="1756226" y="338542"/>
                      <a:pt x="1777263" y="422695"/>
                    </a:cubicBezTo>
                    <a:cubicBezTo>
                      <a:pt x="1774339" y="460708"/>
                      <a:pt x="1771515" y="540577"/>
                      <a:pt x="1760010" y="586597"/>
                    </a:cubicBezTo>
                    <a:cubicBezTo>
                      <a:pt x="1755599" y="604240"/>
                      <a:pt x="1748509" y="621102"/>
                      <a:pt x="1742758" y="638355"/>
                    </a:cubicBezTo>
                    <a:cubicBezTo>
                      <a:pt x="1739883" y="646981"/>
                      <a:pt x="1742757" y="661358"/>
                      <a:pt x="1734131" y="664234"/>
                    </a:cubicBezTo>
                    <a:lnTo>
                      <a:pt x="1708252" y="672861"/>
                    </a:lnTo>
                    <a:cubicBezTo>
                      <a:pt x="1699626" y="681487"/>
                      <a:pt x="1693037" y="692815"/>
                      <a:pt x="1682373" y="698740"/>
                    </a:cubicBezTo>
                    <a:cubicBezTo>
                      <a:pt x="1666475" y="707572"/>
                      <a:pt x="1648257" y="711582"/>
                      <a:pt x="1630614" y="715993"/>
                    </a:cubicBezTo>
                    <a:cubicBezTo>
                      <a:pt x="1573618" y="730242"/>
                      <a:pt x="1607873" y="723148"/>
                      <a:pt x="1527097" y="733246"/>
                    </a:cubicBezTo>
                    <a:cubicBezTo>
                      <a:pt x="1502434" y="741467"/>
                      <a:pt x="1493788" y="745083"/>
                      <a:pt x="1466712" y="750499"/>
                    </a:cubicBezTo>
                    <a:cubicBezTo>
                      <a:pt x="1463893" y="751063"/>
                      <a:pt x="1460961" y="750499"/>
                      <a:pt x="1458086" y="750499"/>
                    </a:cubicBezTo>
                  </a:path>
                </a:pathLst>
              </a:custGeom>
              <a:no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5"/>
          <p:cNvSpPr txBox="1"/>
          <p:nvPr>
            <p:ph type="title"/>
          </p:nvPr>
        </p:nvSpPr>
        <p:spPr>
          <a:xfrm>
            <a:off x="0" y="0"/>
            <a:ext cx="9144000" cy="717176"/>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None/>
            </a:pPr>
            <a:r>
              <a:rPr lang="ja-JP"/>
              <a:t>pARA-Rの構築</a:t>
            </a:r>
            <a:endParaRPr/>
          </a:p>
        </p:txBody>
      </p:sp>
      <p:pic>
        <p:nvPicPr>
          <p:cNvPr id="99" name="Google Shape;99;p5"/>
          <p:cNvPicPr preferRelativeResize="0"/>
          <p:nvPr/>
        </p:nvPicPr>
        <p:blipFill rotWithShape="1">
          <a:blip r:embed="rId3">
            <a:alphaModFix/>
          </a:blip>
          <a:srcRect b="0" l="0" r="0" t="0"/>
          <a:stretch/>
        </p:blipFill>
        <p:spPr>
          <a:xfrm>
            <a:off x="1691681" y="980728"/>
            <a:ext cx="5760638" cy="2555872"/>
          </a:xfrm>
          <a:prstGeom prst="rect">
            <a:avLst/>
          </a:prstGeom>
          <a:noFill/>
          <a:ln>
            <a:noFill/>
          </a:ln>
        </p:spPr>
      </p:pic>
      <p:sp>
        <p:nvSpPr>
          <p:cNvPr id="100" name="Google Shape;100;p5"/>
          <p:cNvSpPr/>
          <p:nvPr/>
        </p:nvSpPr>
        <p:spPr>
          <a:xfrm rot="5400000">
            <a:off x="1825324" y="1163800"/>
            <a:ext cx="1584176" cy="1584176"/>
          </a:xfrm>
          <a:prstGeom prst="arc">
            <a:avLst>
              <a:gd fmla="val 16340019" name="adj1"/>
              <a:gd fmla="val 20168082" name="adj2"/>
            </a:avLst>
          </a:prstGeom>
          <a:noFill/>
          <a:ln cap="flat" cmpd="sng" w="5715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01" name="Google Shape;101;p5"/>
          <p:cNvSpPr/>
          <p:nvPr/>
        </p:nvSpPr>
        <p:spPr>
          <a:xfrm rot="5400000">
            <a:off x="5220072" y="1236396"/>
            <a:ext cx="1472524" cy="1472524"/>
          </a:xfrm>
          <a:prstGeom prst="arc">
            <a:avLst>
              <a:gd fmla="val 18971323" name="adj1"/>
              <a:gd fmla="val 17208674" name="adj2"/>
            </a:avLst>
          </a:prstGeom>
          <a:noFill/>
          <a:ln cap="flat" cmpd="sng" w="57150">
            <a:solidFill>
              <a:srgbClr val="0070C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pic>
        <p:nvPicPr>
          <p:cNvPr id="102" name="Google Shape;102;p5"/>
          <p:cNvPicPr preferRelativeResize="0"/>
          <p:nvPr/>
        </p:nvPicPr>
        <p:blipFill rotWithShape="1">
          <a:blip r:embed="rId4">
            <a:alphaModFix/>
          </a:blip>
          <a:srcRect b="-3734" l="8276" r="2758" t="2"/>
          <a:stretch/>
        </p:blipFill>
        <p:spPr>
          <a:xfrm>
            <a:off x="3365507" y="4116128"/>
            <a:ext cx="3292855" cy="2808311"/>
          </a:xfrm>
          <a:prstGeom prst="rect">
            <a:avLst/>
          </a:prstGeom>
          <a:noFill/>
          <a:ln>
            <a:noFill/>
          </a:ln>
        </p:spPr>
      </p:pic>
      <p:grpSp>
        <p:nvGrpSpPr>
          <p:cNvPr id="103" name="Google Shape;103;p5"/>
          <p:cNvGrpSpPr/>
          <p:nvPr/>
        </p:nvGrpSpPr>
        <p:grpSpPr>
          <a:xfrm>
            <a:off x="3815537" y="4437112"/>
            <a:ext cx="1512169" cy="1575423"/>
            <a:chOff x="3779912" y="4437112"/>
            <a:chExt cx="1584176" cy="1587723"/>
          </a:xfrm>
        </p:grpSpPr>
        <p:sp>
          <p:nvSpPr>
            <p:cNvPr id="104" name="Google Shape;104;p5"/>
            <p:cNvSpPr/>
            <p:nvPr/>
          </p:nvSpPr>
          <p:spPr>
            <a:xfrm rot="5400000">
              <a:off x="3779912" y="4437112"/>
              <a:ext cx="1584176" cy="1584176"/>
            </a:xfrm>
            <a:prstGeom prst="arc">
              <a:avLst>
                <a:gd fmla="val 20171240" name="adj1"/>
                <a:gd fmla="val 16368901" name="adj2"/>
              </a:avLst>
            </a:prstGeom>
            <a:noFill/>
            <a:ln cap="flat" cmpd="sng" w="57150">
              <a:solidFill>
                <a:srgbClr val="0070C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05" name="Google Shape;105;p5"/>
            <p:cNvSpPr/>
            <p:nvPr/>
          </p:nvSpPr>
          <p:spPr>
            <a:xfrm rot="5400000">
              <a:off x="3779912" y="4440659"/>
              <a:ext cx="1584176" cy="1584176"/>
            </a:xfrm>
            <a:prstGeom prst="arc">
              <a:avLst>
                <a:gd fmla="val 16378043" name="adj1"/>
                <a:gd fmla="val 20286522" name="adj2"/>
              </a:avLst>
            </a:prstGeom>
            <a:noFill/>
            <a:ln cap="flat" cmpd="sng" w="5715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grpSp>
      <p:cxnSp>
        <p:nvCxnSpPr>
          <p:cNvPr id="106" name="Google Shape;106;p5"/>
          <p:cNvCxnSpPr/>
          <p:nvPr/>
        </p:nvCxnSpPr>
        <p:spPr>
          <a:xfrm>
            <a:off x="3365507" y="2348880"/>
            <a:ext cx="1134485" cy="1767248"/>
          </a:xfrm>
          <a:prstGeom prst="straightConnector1">
            <a:avLst/>
          </a:prstGeom>
          <a:noFill/>
          <a:ln cap="flat" cmpd="sng" w="38100">
            <a:solidFill>
              <a:schemeClr val="dk1"/>
            </a:solidFill>
            <a:prstDash val="solid"/>
            <a:round/>
            <a:headEnd len="sm" w="sm" type="none"/>
            <a:tailEnd len="med" w="med" type="triangle"/>
          </a:ln>
        </p:spPr>
      </p:cxnSp>
      <p:cxnSp>
        <p:nvCxnSpPr>
          <p:cNvPr id="107" name="Google Shape;107;p5"/>
          <p:cNvCxnSpPr/>
          <p:nvPr/>
        </p:nvCxnSpPr>
        <p:spPr>
          <a:xfrm flipH="1">
            <a:off x="4499992" y="2852936"/>
            <a:ext cx="1368153" cy="1263192"/>
          </a:xfrm>
          <a:prstGeom prst="straightConnector1">
            <a:avLst/>
          </a:prstGeom>
          <a:noFill/>
          <a:ln cap="flat" cmpd="sng" w="38100">
            <a:solidFill>
              <a:schemeClr val="dk1"/>
            </a:solidFill>
            <a:prstDash val="solid"/>
            <a:round/>
            <a:headEnd len="sm" w="sm" type="none"/>
            <a:tailEnd len="med" w="med" type="triangle"/>
          </a:ln>
        </p:spPr>
      </p:cxnSp>
      <p:sp>
        <p:nvSpPr>
          <p:cNvPr id="108" name="Google Shape;108;p5"/>
          <p:cNvSpPr txBox="1"/>
          <p:nvPr/>
        </p:nvSpPr>
        <p:spPr>
          <a:xfrm>
            <a:off x="5148064" y="3606931"/>
            <a:ext cx="260840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ja-JP" sz="1800">
                <a:solidFill>
                  <a:schemeClr val="dk1"/>
                </a:solidFill>
                <a:latin typeface="Arial"/>
                <a:ea typeface="Arial"/>
                <a:cs typeface="Arial"/>
                <a:sym typeface="Arial"/>
              </a:rPr>
              <a:t>2つの断片をくっつける</a:t>
            </a:r>
            <a:endParaRPr sz="1800">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6"/>
          <p:cNvSpPr txBox="1"/>
          <p:nvPr>
            <p:ph type="title"/>
          </p:nvPr>
        </p:nvSpPr>
        <p:spPr>
          <a:xfrm>
            <a:off x="0" y="0"/>
            <a:ext cx="9144000" cy="717176"/>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None/>
            </a:pPr>
            <a:r>
              <a:rPr lang="ja-JP"/>
              <a:t>前回おこなった制限酵素による切断</a:t>
            </a:r>
            <a:endParaRPr/>
          </a:p>
        </p:txBody>
      </p:sp>
      <p:pic>
        <p:nvPicPr>
          <p:cNvPr id="114" name="Google Shape;114;p6"/>
          <p:cNvPicPr preferRelativeResize="0"/>
          <p:nvPr/>
        </p:nvPicPr>
        <p:blipFill rotWithShape="1">
          <a:blip r:embed="rId3">
            <a:alphaModFix/>
          </a:blip>
          <a:srcRect b="0" l="0" r="0" t="0"/>
          <a:stretch/>
        </p:blipFill>
        <p:spPr>
          <a:xfrm>
            <a:off x="303956" y="1772815"/>
            <a:ext cx="8536088" cy="3312370"/>
          </a:xfrm>
          <a:prstGeom prst="rect">
            <a:avLst/>
          </a:prstGeom>
          <a:noFill/>
          <a:ln>
            <a:noFill/>
          </a:ln>
        </p:spPr>
      </p:pic>
      <p:sp>
        <p:nvSpPr>
          <p:cNvPr id="115" name="Google Shape;115;p6"/>
          <p:cNvSpPr/>
          <p:nvPr/>
        </p:nvSpPr>
        <p:spPr>
          <a:xfrm>
            <a:off x="3635896" y="1772815"/>
            <a:ext cx="1296144" cy="576065"/>
          </a:xfrm>
          <a:prstGeom prst="rect">
            <a:avLst/>
          </a:prstGeom>
          <a:noFill/>
          <a:ln cap="flat" cmpd="sng" w="254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6" name="Google Shape;116;p6"/>
          <p:cNvSpPr/>
          <p:nvPr/>
        </p:nvSpPr>
        <p:spPr>
          <a:xfrm>
            <a:off x="6156176" y="1772815"/>
            <a:ext cx="1296144" cy="576065"/>
          </a:xfrm>
          <a:prstGeom prst="rect">
            <a:avLst/>
          </a:prstGeom>
          <a:noFill/>
          <a:ln cap="flat" cmpd="sng" w="254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7"/>
          <p:cNvSpPr txBox="1"/>
          <p:nvPr>
            <p:ph type="title"/>
          </p:nvPr>
        </p:nvSpPr>
        <p:spPr>
          <a:xfrm>
            <a:off x="0" y="0"/>
            <a:ext cx="9144000" cy="717176"/>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None/>
            </a:pPr>
            <a:r>
              <a:rPr lang="ja-JP"/>
              <a:t>制限酵素の不活化</a:t>
            </a:r>
            <a:endParaRPr/>
          </a:p>
        </p:txBody>
      </p:sp>
      <p:sp>
        <p:nvSpPr>
          <p:cNvPr id="122" name="Google Shape;122;p7"/>
          <p:cNvSpPr txBox="1"/>
          <p:nvPr>
            <p:ph idx="1" type="body"/>
          </p:nvPr>
        </p:nvSpPr>
        <p:spPr>
          <a:xfrm>
            <a:off x="1002432" y="1124744"/>
            <a:ext cx="7139136" cy="5113151"/>
          </a:xfrm>
          <a:prstGeom prst="rect">
            <a:avLst/>
          </a:prstGeom>
          <a:noFill/>
          <a:ln>
            <a:noFill/>
          </a:ln>
        </p:spPr>
        <p:txBody>
          <a:bodyPr anchorCtr="0" anchor="t" bIns="45700" lIns="91425" spcFirstLastPara="1" rIns="91425" wrap="square" tIns="45700">
            <a:noAutofit/>
          </a:bodyPr>
          <a:lstStyle/>
          <a:p>
            <a:pPr indent="-361950" lvl="0" marL="361950" rtl="0" algn="l">
              <a:spcBef>
                <a:spcPts val="0"/>
              </a:spcBef>
              <a:spcAft>
                <a:spcPts val="0"/>
              </a:spcAft>
              <a:buClr>
                <a:schemeClr val="dk1"/>
              </a:buClr>
              <a:buSzPts val="2400"/>
              <a:buChar char="•"/>
            </a:pPr>
            <a:r>
              <a:rPr lang="ja-JP"/>
              <a:t>K+チューブとA+チューブを</a:t>
            </a:r>
            <a:r>
              <a:rPr lang="ja-JP">
                <a:solidFill>
                  <a:srgbClr val="FF0000"/>
                </a:solidFill>
              </a:rPr>
              <a:t>80℃</a:t>
            </a:r>
            <a:r>
              <a:rPr lang="ja-JP"/>
              <a:t>のヒートブロックに20分間いれて、制限酵素を変性（不活性化）します。</a:t>
            </a:r>
            <a:endParaRPr/>
          </a:p>
        </p:txBody>
      </p:sp>
      <p:sp>
        <p:nvSpPr>
          <p:cNvPr id="123" name="Google Shape;123;p7"/>
          <p:cNvSpPr txBox="1"/>
          <p:nvPr/>
        </p:nvSpPr>
        <p:spPr>
          <a:xfrm>
            <a:off x="3197264" y="2949203"/>
            <a:ext cx="2749471"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ja-JP" sz="2000">
                <a:solidFill>
                  <a:schemeClr val="dk1"/>
                </a:solidFill>
                <a:latin typeface="Arial"/>
                <a:ea typeface="Arial"/>
                <a:cs typeface="Arial"/>
                <a:sym typeface="Arial"/>
              </a:rPr>
              <a:t>なんのために？</a:t>
            </a:r>
            <a:endParaRPr sz="2000">
              <a:solidFill>
                <a:schemeClr val="dk1"/>
              </a:solidFill>
              <a:latin typeface="Arial"/>
              <a:ea typeface="Arial"/>
              <a:cs typeface="Arial"/>
              <a:sym typeface="Arial"/>
            </a:endParaRPr>
          </a:p>
          <a:p>
            <a:pPr indent="0" lvl="0" marL="0" marR="0" rtl="0" algn="l">
              <a:spcBef>
                <a:spcPts val="0"/>
              </a:spcBef>
              <a:spcAft>
                <a:spcPts val="0"/>
              </a:spcAft>
              <a:buNone/>
            </a:pPr>
            <a:r>
              <a:rPr lang="ja-JP" sz="2000">
                <a:solidFill>
                  <a:schemeClr val="dk1"/>
                </a:solidFill>
                <a:latin typeface="Arial"/>
                <a:ea typeface="Arial"/>
                <a:cs typeface="Arial"/>
                <a:sym typeface="Arial"/>
              </a:rPr>
              <a:t>なんでその温度なの？</a:t>
            </a:r>
            <a:endParaRPr sz="2000">
              <a:solidFill>
                <a:schemeClr val="dk1"/>
              </a:solidFill>
              <a:latin typeface="Arial"/>
              <a:ea typeface="Arial"/>
              <a:cs typeface="Arial"/>
              <a:sym typeface="Arial"/>
            </a:endParaRPr>
          </a:p>
        </p:txBody>
      </p:sp>
      <p:sp>
        <p:nvSpPr>
          <p:cNvPr id="124" name="Google Shape;124;p7"/>
          <p:cNvSpPr/>
          <p:nvPr/>
        </p:nvSpPr>
        <p:spPr>
          <a:xfrm>
            <a:off x="664950" y="4263425"/>
            <a:ext cx="7927200" cy="1707900"/>
          </a:xfrm>
          <a:prstGeom prst="roundRect">
            <a:avLst>
              <a:gd fmla="val 16667" name="adj"/>
            </a:avLst>
          </a:prstGeom>
          <a:noFill/>
          <a:ln cap="flat" cmpd="sng" w="25400">
            <a:solidFill>
              <a:srgbClr val="0070C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lang="ja-JP" sz="2400">
                <a:solidFill>
                  <a:srgbClr val="0070C0"/>
                </a:solidFill>
                <a:latin typeface="Calibri"/>
                <a:ea typeface="Calibri"/>
                <a:cs typeface="Calibri"/>
                <a:sym typeface="Calibri"/>
              </a:rPr>
              <a:t>考えましょう： </a:t>
            </a:r>
            <a:r>
              <a:rPr lang="ja-JP" sz="2400">
                <a:solidFill>
                  <a:schemeClr val="dk1"/>
                </a:solidFill>
                <a:latin typeface="Calibri"/>
                <a:ea typeface="Calibri"/>
                <a:cs typeface="Calibri"/>
                <a:sym typeface="Calibri"/>
              </a:rPr>
              <a:t>なぜ断片を連結する前に</a:t>
            </a:r>
            <a:r>
              <a:rPr i="1" lang="ja-JP" sz="2400">
                <a:solidFill>
                  <a:schemeClr val="dk1"/>
                </a:solidFill>
                <a:latin typeface="Calibri"/>
                <a:ea typeface="Calibri"/>
                <a:cs typeface="Calibri"/>
                <a:sym typeface="Calibri"/>
              </a:rPr>
              <a:t>Bam</a:t>
            </a:r>
            <a:r>
              <a:rPr lang="ja-JP" sz="2400">
                <a:solidFill>
                  <a:schemeClr val="dk1"/>
                </a:solidFill>
                <a:latin typeface="Calibri"/>
                <a:ea typeface="Calibri"/>
                <a:cs typeface="Calibri"/>
                <a:sym typeface="Calibri"/>
              </a:rPr>
              <a:t>HIと</a:t>
            </a:r>
            <a:r>
              <a:rPr i="1" lang="ja-JP" sz="2400">
                <a:solidFill>
                  <a:schemeClr val="dk1"/>
                </a:solidFill>
                <a:latin typeface="Calibri"/>
                <a:ea typeface="Calibri"/>
                <a:cs typeface="Calibri"/>
                <a:sym typeface="Calibri"/>
              </a:rPr>
              <a:t>Hin</a:t>
            </a:r>
            <a:r>
              <a:rPr lang="ja-JP" sz="2400">
                <a:solidFill>
                  <a:schemeClr val="dk1"/>
                </a:solidFill>
                <a:latin typeface="Calibri"/>
                <a:ea typeface="Calibri"/>
                <a:cs typeface="Calibri"/>
                <a:sym typeface="Calibri"/>
              </a:rPr>
              <a:t>dIII制限酵素を不活性化することが重要なのですか？ この手順を実行しなかった場合はどうなりますか？</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8"/>
          <p:cNvSpPr txBox="1"/>
          <p:nvPr>
            <p:ph type="title"/>
          </p:nvPr>
        </p:nvSpPr>
        <p:spPr>
          <a:xfrm>
            <a:off x="0" y="0"/>
            <a:ext cx="9144000" cy="717176"/>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None/>
            </a:pPr>
            <a:r>
              <a:rPr lang="ja-JP"/>
              <a:t>ライゲーション</a:t>
            </a:r>
            <a:endParaRPr/>
          </a:p>
        </p:txBody>
      </p:sp>
      <p:sp>
        <p:nvSpPr>
          <p:cNvPr id="130" name="Google Shape;130;p8"/>
          <p:cNvSpPr txBox="1"/>
          <p:nvPr>
            <p:ph idx="1" type="body"/>
          </p:nvPr>
        </p:nvSpPr>
        <p:spPr>
          <a:xfrm>
            <a:off x="282352" y="1196752"/>
            <a:ext cx="8579296" cy="5113151"/>
          </a:xfrm>
          <a:prstGeom prst="rect">
            <a:avLst/>
          </a:prstGeom>
          <a:noFill/>
          <a:ln>
            <a:noFill/>
          </a:ln>
        </p:spPr>
        <p:txBody>
          <a:bodyPr anchorCtr="0" anchor="t" bIns="45700" lIns="91425" spcFirstLastPara="1" rIns="91425" wrap="square" tIns="45700">
            <a:noAutofit/>
          </a:bodyPr>
          <a:lstStyle/>
          <a:p>
            <a:pPr indent="-361950" lvl="0" marL="361950" rtl="0" algn="l">
              <a:spcBef>
                <a:spcPts val="0"/>
              </a:spcBef>
              <a:spcAft>
                <a:spcPts val="0"/>
              </a:spcAft>
              <a:buClr>
                <a:schemeClr val="dk1"/>
              </a:buClr>
              <a:buSzPts val="2400"/>
              <a:buChar char="•"/>
            </a:pPr>
            <a:r>
              <a:rPr lang="ja-JP"/>
              <a:t>2 μLのリガーゼ酵素を含むLIGチューブに、あなたのグループIDを書きます。 </a:t>
            </a:r>
            <a:endParaRPr/>
          </a:p>
          <a:p>
            <a:pPr indent="-361950" lvl="0" marL="361950" rtl="0" algn="l">
              <a:spcBef>
                <a:spcPts val="480"/>
              </a:spcBef>
              <a:spcAft>
                <a:spcPts val="0"/>
              </a:spcAft>
              <a:buClr>
                <a:schemeClr val="dk1"/>
              </a:buClr>
              <a:buSzPts val="2400"/>
              <a:buChar char="•"/>
            </a:pPr>
            <a:r>
              <a:rPr lang="ja-JP"/>
              <a:t>以下のサンプルをチューブの溶液に加えた後に混和します。</a:t>
            </a:r>
            <a:endParaRPr/>
          </a:p>
          <a:p>
            <a:pPr indent="0" lvl="1" marL="457200" rtl="0" algn="l">
              <a:spcBef>
                <a:spcPts val="480"/>
              </a:spcBef>
              <a:spcAft>
                <a:spcPts val="0"/>
              </a:spcAft>
              <a:buClr>
                <a:schemeClr val="dk1"/>
              </a:buClr>
              <a:buSzPts val="2400"/>
              <a:buNone/>
            </a:pPr>
            <a:r>
              <a:rPr lang="ja-JP" sz="2400"/>
              <a:t>	a. A+：4.0 μL</a:t>
            </a:r>
            <a:endParaRPr/>
          </a:p>
          <a:p>
            <a:pPr indent="0" lvl="1" marL="457200" rtl="0" algn="l">
              <a:spcBef>
                <a:spcPts val="480"/>
              </a:spcBef>
              <a:spcAft>
                <a:spcPts val="0"/>
              </a:spcAft>
              <a:buClr>
                <a:schemeClr val="dk1"/>
              </a:buClr>
              <a:buSzPts val="2400"/>
              <a:buNone/>
            </a:pPr>
            <a:r>
              <a:rPr lang="ja-JP" sz="2400"/>
              <a:t>	b. K+：4.0 μL</a:t>
            </a:r>
            <a:endParaRPr/>
          </a:p>
          <a:p>
            <a:pPr indent="0" lvl="1" marL="457200" rtl="0" algn="l">
              <a:spcBef>
                <a:spcPts val="480"/>
              </a:spcBef>
              <a:spcAft>
                <a:spcPts val="0"/>
              </a:spcAft>
              <a:buClr>
                <a:schemeClr val="dk1"/>
              </a:buClr>
              <a:buSzPts val="2400"/>
              <a:buNone/>
            </a:pPr>
            <a:r>
              <a:rPr lang="ja-JP" sz="2400"/>
              <a:t>	c. 3xB：5.0 μL</a:t>
            </a:r>
            <a:endParaRPr/>
          </a:p>
          <a:p>
            <a:pPr indent="-184150" lvl="0" marL="361950" rtl="0" algn="l">
              <a:spcBef>
                <a:spcPts val="560"/>
              </a:spcBef>
              <a:spcAft>
                <a:spcPts val="0"/>
              </a:spcAft>
              <a:buClr>
                <a:schemeClr val="dk1"/>
              </a:buClr>
              <a:buSzPts val="2800"/>
              <a:buNone/>
            </a:pPr>
            <a:r>
              <a:t/>
            </a:r>
            <a:endParaRPr sz="2800"/>
          </a:p>
          <a:p>
            <a:pPr indent="-361950" lvl="0" marL="361950" rtl="0" algn="l">
              <a:spcBef>
                <a:spcPts val="480"/>
              </a:spcBef>
              <a:spcAft>
                <a:spcPts val="0"/>
              </a:spcAft>
              <a:buClr>
                <a:schemeClr val="dk1"/>
              </a:buClr>
              <a:buSzPts val="2400"/>
              <a:buChar char="•"/>
            </a:pPr>
            <a:r>
              <a:rPr lang="ja-JP"/>
              <a:t>LIGチューブをラックに置き、室温で15分間インキュベートします。</a:t>
            </a:r>
            <a:endParaRPr/>
          </a:p>
          <a:p>
            <a:pPr indent="-209550" lvl="0" marL="361950" rtl="0" algn="l">
              <a:spcBef>
                <a:spcPts val="480"/>
              </a:spcBef>
              <a:spcAft>
                <a:spcPts val="0"/>
              </a:spcAft>
              <a:buClr>
                <a:schemeClr val="dk1"/>
              </a:buClr>
              <a:buSzPts val="2400"/>
              <a:buNone/>
            </a:pPr>
            <a:r>
              <a:t/>
            </a:r>
            <a:endParaRPr/>
          </a:p>
          <a:p>
            <a:pPr indent="-361950" lvl="0" marL="361950" rtl="0" algn="l">
              <a:spcBef>
                <a:spcPts val="480"/>
              </a:spcBef>
              <a:spcAft>
                <a:spcPts val="0"/>
              </a:spcAft>
              <a:buClr>
                <a:schemeClr val="dk1"/>
              </a:buClr>
              <a:buSzPts val="2400"/>
              <a:buChar char="•"/>
            </a:pPr>
            <a:r>
              <a:rPr lang="ja-JP"/>
              <a:t>演習4で使用するために、A+およびK+チューブを冷蔵庫に戻します。</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テーマ">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BODY">
  <a:themeElements>
    <a:clrScheme name="ユーザー定義 1">
      <a:dk1>
        <a:srgbClr val="000000"/>
      </a:dk1>
      <a:lt1>
        <a:srgbClr val="FFFFFF"/>
      </a:lt1>
      <a:dk2>
        <a:srgbClr val="000000"/>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2013-04-08T23:24:13Z</dcterms:created>
  <dc:creator>Yasuyuki Goto</dc:creator>
</cp:coreProperties>
</file>