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</p:sldIdLst>
  <p:sldSz cy="6858000" cx="9144000"/>
  <p:notesSz cx="6797675" cy="9926625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r:id="rId19" roundtripDataSignature="AMtx7mjdSUxP/RM+Flq3FhsnRco4ps/eF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68B94D6D-B9BB-4246-BB9E-BB6CB1852545}">
  <a:tblStyle styleId="{68B94D6D-B9BB-4246-BB9E-BB6CB1852545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CF4"/>
          </a:solidFill>
        </a:fill>
      </a:tcStyle>
    </a:wholeTbl>
    <a:band1H>
      <a:tcTxStyle/>
      <a:tcStyle>
        <a:fill>
          <a:solidFill>
            <a:srgbClr val="CFD7E7"/>
          </a:solidFill>
        </a:fill>
      </a:tcStyle>
    </a:band1H>
    <a:band2H>
      <a:tcTxStyle/>
    </a:band2H>
    <a:band1V>
      <a:tcTxStyle/>
      <a:tcStyle>
        <a:fill>
          <a:solidFill>
            <a:srgbClr val="CFD7E7"/>
          </a:solidFill>
        </a:fill>
      </a:tcStyle>
    </a:band1V>
    <a:band2V>
      <a:tcTxStyle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19" Type="http://customschemas.google.com/relationships/presentationmetadata" Target="metadata"/><Relationship Id="rId6" Type="http://schemas.openxmlformats.org/officeDocument/2006/relationships/notesMaster" Target="notesMasters/notesMaster1.xml"/><Relationship Id="rId18" Type="http://schemas.openxmlformats.org/officeDocument/2006/relationships/slide" Target="slides/slide12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917575" y="744538"/>
            <a:ext cx="4962525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ja-JP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:notes"/>
          <p:cNvSpPr txBox="1"/>
          <p:nvPr>
            <p:ph idx="1" type="body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1:notes"/>
          <p:cNvSpPr/>
          <p:nvPr>
            <p:ph idx="2" type="sldImg"/>
          </p:nvPr>
        </p:nvSpPr>
        <p:spPr>
          <a:xfrm>
            <a:off x="917575" y="744538"/>
            <a:ext cx="4962525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0:notes"/>
          <p:cNvSpPr txBox="1"/>
          <p:nvPr>
            <p:ph idx="1" type="body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10:notes"/>
          <p:cNvSpPr/>
          <p:nvPr>
            <p:ph idx="2" type="sldImg"/>
          </p:nvPr>
        </p:nvSpPr>
        <p:spPr>
          <a:xfrm>
            <a:off x="917575" y="744538"/>
            <a:ext cx="4962525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1:notes"/>
          <p:cNvSpPr txBox="1"/>
          <p:nvPr>
            <p:ph idx="1" type="body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11:notes"/>
          <p:cNvSpPr/>
          <p:nvPr>
            <p:ph idx="2" type="sldImg"/>
          </p:nvPr>
        </p:nvSpPr>
        <p:spPr>
          <a:xfrm>
            <a:off x="917575" y="744538"/>
            <a:ext cx="4962525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2:notes"/>
          <p:cNvSpPr txBox="1"/>
          <p:nvPr>
            <p:ph idx="1" type="body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12:notes"/>
          <p:cNvSpPr/>
          <p:nvPr>
            <p:ph idx="2" type="sldImg"/>
          </p:nvPr>
        </p:nvSpPr>
        <p:spPr>
          <a:xfrm>
            <a:off x="917575" y="744538"/>
            <a:ext cx="4962525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2:notes"/>
          <p:cNvSpPr txBox="1"/>
          <p:nvPr>
            <p:ph idx="1" type="body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2:notes"/>
          <p:cNvSpPr/>
          <p:nvPr>
            <p:ph idx="2" type="sldImg"/>
          </p:nvPr>
        </p:nvSpPr>
        <p:spPr>
          <a:xfrm>
            <a:off x="917575" y="744538"/>
            <a:ext cx="4962525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3:notes"/>
          <p:cNvSpPr txBox="1"/>
          <p:nvPr>
            <p:ph idx="1" type="body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" name="Google Shape;36;p3:notes"/>
          <p:cNvSpPr/>
          <p:nvPr>
            <p:ph idx="2" type="sldImg"/>
          </p:nvPr>
        </p:nvSpPr>
        <p:spPr>
          <a:xfrm>
            <a:off x="917575" y="744538"/>
            <a:ext cx="4962525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4:notes"/>
          <p:cNvSpPr txBox="1"/>
          <p:nvPr>
            <p:ph idx="1" type="body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" name="Google Shape;42;p4:notes"/>
          <p:cNvSpPr/>
          <p:nvPr>
            <p:ph idx="2" type="sldImg"/>
          </p:nvPr>
        </p:nvSpPr>
        <p:spPr>
          <a:xfrm>
            <a:off x="917575" y="744538"/>
            <a:ext cx="4962525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5:notes"/>
          <p:cNvSpPr txBox="1"/>
          <p:nvPr>
            <p:ph idx="1" type="body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5:notes"/>
          <p:cNvSpPr/>
          <p:nvPr>
            <p:ph idx="2" type="sldImg"/>
          </p:nvPr>
        </p:nvSpPr>
        <p:spPr>
          <a:xfrm>
            <a:off x="917575" y="744538"/>
            <a:ext cx="4962525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6:notes"/>
          <p:cNvSpPr txBox="1"/>
          <p:nvPr>
            <p:ph idx="1" type="body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6:notes"/>
          <p:cNvSpPr/>
          <p:nvPr>
            <p:ph idx="2" type="sldImg"/>
          </p:nvPr>
        </p:nvSpPr>
        <p:spPr>
          <a:xfrm>
            <a:off x="917575" y="744538"/>
            <a:ext cx="4962525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7:notes"/>
          <p:cNvSpPr txBox="1"/>
          <p:nvPr>
            <p:ph idx="1" type="body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7:notes"/>
          <p:cNvSpPr/>
          <p:nvPr>
            <p:ph idx="2" type="sldImg"/>
          </p:nvPr>
        </p:nvSpPr>
        <p:spPr>
          <a:xfrm>
            <a:off x="917575" y="744538"/>
            <a:ext cx="4962525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8:notes"/>
          <p:cNvSpPr txBox="1"/>
          <p:nvPr>
            <p:ph idx="1" type="body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8:notes"/>
          <p:cNvSpPr/>
          <p:nvPr>
            <p:ph idx="2" type="sldImg"/>
          </p:nvPr>
        </p:nvSpPr>
        <p:spPr>
          <a:xfrm>
            <a:off x="917575" y="744538"/>
            <a:ext cx="4962525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9:notes"/>
          <p:cNvSpPr txBox="1"/>
          <p:nvPr>
            <p:ph idx="1" type="body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9:notes"/>
          <p:cNvSpPr/>
          <p:nvPr>
            <p:ph idx="2" type="sldImg"/>
          </p:nvPr>
        </p:nvSpPr>
        <p:spPr>
          <a:xfrm>
            <a:off x="917575" y="744538"/>
            <a:ext cx="4962525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ODY3">
  <p:cSld name="BODY3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14"/>
          <p:cNvSpPr txBox="1"/>
          <p:nvPr>
            <p:ph type="title"/>
          </p:nvPr>
        </p:nvSpPr>
        <p:spPr>
          <a:xfrm>
            <a:off x="0" y="-71775"/>
            <a:ext cx="9144000" cy="7171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ODY1">
  <p:cSld name="BODY1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5"/>
          <p:cNvSpPr txBox="1"/>
          <p:nvPr>
            <p:ph type="title"/>
          </p:nvPr>
        </p:nvSpPr>
        <p:spPr>
          <a:xfrm>
            <a:off x="0" y="-73570"/>
            <a:ext cx="9144000" cy="7171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15"/>
          <p:cNvSpPr txBox="1"/>
          <p:nvPr>
            <p:ph idx="1" type="body"/>
          </p:nvPr>
        </p:nvSpPr>
        <p:spPr>
          <a:xfrm>
            <a:off x="457200" y="1013012"/>
            <a:ext cx="8229600" cy="51131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3"/>
          <p:cNvSpPr/>
          <p:nvPr/>
        </p:nvSpPr>
        <p:spPr>
          <a:xfrm>
            <a:off x="0" y="-84082"/>
            <a:ext cx="9144000" cy="720725"/>
          </a:xfrm>
          <a:prstGeom prst="rect">
            <a:avLst/>
          </a:prstGeom>
          <a:solidFill>
            <a:srgbClr val="487DC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1F497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V:\00本部事務\08総務部\03広報課\01広報企画チーム\英訳（ユアン）\13 PPT template\images\mark_logo_80.gif" id="11" name="Google Shape;11;p13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62136" y="6338733"/>
            <a:ext cx="1746245" cy="450575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Google Shape;12;p13"/>
          <p:cNvSpPr txBox="1"/>
          <p:nvPr>
            <p:ph type="title"/>
          </p:nvPr>
        </p:nvSpPr>
        <p:spPr>
          <a:xfrm>
            <a:off x="0" y="-83627"/>
            <a:ext cx="9144000" cy="720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テキスト&#10;&#10;中程度の精度で自動的に生成された説明" id="13" name="Google Shape;13;p1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948264" y="6263116"/>
            <a:ext cx="2133600" cy="526192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3"/>
    <p:sldLayoutId id="2147483650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7.png"/><Relationship Id="rId4" Type="http://schemas.openxmlformats.org/officeDocument/2006/relationships/image" Target="../media/image10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0.png"/><Relationship Id="rId4" Type="http://schemas.openxmlformats.org/officeDocument/2006/relationships/image" Target="../media/image6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9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8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"/>
          <p:cNvSpPr txBox="1"/>
          <p:nvPr>
            <p:ph type="title"/>
          </p:nvPr>
        </p:nvSpPr>
        <p:spPr>
          <a:xfrm>
            <a:off x="0" y="-71775"/>
            <a:ext cx="9144000" cy="7171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ABEラボ 5</a:t>
            </a:r>
            <a:endParaRPr/>
          </a:p>
        </p:txBody>
      </p:sp>
      <p:sp>
        <p:nvSpPr>
          <p:cNvPr id="24" name="Google Shape;24;p1"/>
          <p:cNvSpPr txBox="1"/>
          <p:nvPr/>
        </p:nvSpPr>
        <p:spPr>
          <a:xfrm>
            <a:off x="323528" y="2060848"/>
            <a:ext cx="8496944" cy="23762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大腸菌にプラスミドを</a:t>
            </a:r>
            <a:endParaRPr sz="4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導入する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0"/>
          <p:cNvSpPr txBox="1"/>
          <p:nvPr>
            <p:ph type="title"/>
          </p:nvPr>
        </p:nvSpPr>
        <p:spPr>
          <a:xfrm>
            <a:off x="0" y="-73570"/>
            <a:ext cx="9144000" cy="7171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大腸菌にプラスミドを導入しよう</a:t>
            </a:r>
            <a:endParaRPr/>
          </a:p>
        </p:txBody>
      </p:sp>
      <p:sp>
        <p:nvSpPr>
          <p:cNvPr id="132" name="Google Shape;132;p10"/>
          <p:cNvSpPr txBox="1"/>
          <p:nvPr>
            <p:ph idx="1" type="body"/>
          </p:nvPr>
        </p:nvSpPr>
        <p:spPr>
          <a:xfrm>
            <a:off x="179512" y="764704"/>
            <a:ext cx="8784976" cy="52571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61950" lvl="0" marL="3619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ja-JP"/>
              <a:t>「P-」チューブについて</a:t>
            </a:r>
            <a:endParaRPr/>
          </a:p>
          <a:p>
            <a:pPr indent="-457200" lvl="1" marL="914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AutoNum type="alphaLcPeriod"/>
            </a:pPr>
            <a:r>
              <a:rPr lang="ja-JP"/>
              <a:t>P-200マイクロピペットを50 μLに設定します。</a:t>
            </a:r>
            <a:endParaRPr/>
          </a:p>
          <a:p>
            <a:pPr indent="-457200" lvl="1" marL="914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AutoNum type="alphaLcPeriod"/>
            </a:pPr>
            <a:r>
              <a:rPr lang="ja-JP"/>
              <a:t>P-チューブの細胞を軽く再懸濁してから、 50 μLの細胞を取ります。</a:t>
            </a:r>
            <a:endParaRPr/>
          </a:p>
          <a:p>
            <a:pPr indent="-457200" lvl="1" marL="914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AutoNum type="alphaLcPeriod"/>
            </a:pPr>
            <a:r>
              <a:rPr lang="ja-JP"/>
              <a:t>ハマグリの殻のように半分だけLBプレートの蓋を開けて、プレートの「P-」側に50 μLを加えて、蓋を閉めます。</a:t>
            </a:r>
            <a:endParaRPr/>
          </a:p>
          <a:p>
            <a:pPr indent="-457200" lvl="1" marL="914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AutoNum type="alphaLcPeriod"/>
            </a:pPr>
            <a:r>
              <a:rPr lang="ja-JP"/>
              <a:t>スプレッダーを用いて、プレートの「P-」側にだけ優しく広げます。</a:t>
            </a:r>
            <a:endParaRPr/>
          </a:p>
          <a:p>
            <a:pPr indent="-457200" lvl="1" marL="914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AutoNum type="alphaLcPeriod"/>
            </a:pPr>
            <a:r>
              <a:rPr lang="ja-JP"/>
              <a:t>新しいチップとスプレッダーを用いて、LB/ampプレートにおいても同様の作業をおこないます。</a:t>
            </a:r>
            <a:endParaRPr/>
          </a:p>
          <a:p>
            <a:pPr indent="-330200" lvl="1" marL="914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33" name="Google Shape;133;p10"/>
          <p:cNvSpPr/>
          <p:nvPr/>
        </p:nvSpPr>
        <p:spPr>
          <a:xfrm>
            <a:off x="4824028" y="4736486"/>
            <a:ext cx="720081" cy="484632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4" name="Google Shape;134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70831" y="3814636"/>
            <a:ext cx="2785145" cy="232833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Google Shape;135;p1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012160" y="4254902"/>
            <a:ext cx="1912690" cy="1447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1"/>
          <p:cNvSpPr txBox="1"/>
          <p:nvPr>
            <p:ph type="title"/>
          </p:nvPr>
        </p:nvSpPr>
        <p:spPr>
          <a:xfrm>
            <a:off x="0" y="-73570"/>
            <a:ext cx="9144000" cy="7171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大腸菌にプラスミドを導入しよう</a:t>
            </a:r>
            <a:endParaRPr/>
          </a:p>
        </p:txBody>
      </p:sp>
      <p:sp>
        <p:nvSpPr>
          <p:cNvPr id="141" name="Google Shape;141;p11"/>
          <p:cNvSpPr txBox="1"/>
          <p:nvPr>
            <p:ph idx="1" type="body"/>
          </p:nvPr>
        </p:nvSpPr>
        <p:spPr>
          <a:xfrm>
            <a:off x="179512" y="764704"/>
            <a:ext cx="8784976" cy="52571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61950" lvl="0" marL="3619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ja-JP"/>
              <a:t>「P+」チューブについて</a:t>
            </a:r>
            <a:endParaRPr/>
          </a:p>
          <a:p>
            <a:pPr indent="-457200" lvl="1" marL="914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AutoNum type="alphaLcPeriod"/>
            </a:pPr>
            <a:r>
              <a:rPr lang="ja-JP"/>
              <a:t>P+チューブの細胞を軽く再懸濁してから、 50 μLの細胞を取ります。</a:t>
            </a:r>
            <a:endParaRPr/>
          </a:p>
          <a:p>
            <a:pPr indent="-457200" lvl="1" marL="914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AutoNum type="alphaLcPeriod"/>
            </a:pPr>
            <a:r>
              <a:rPr lang="ja-JP"/>
              <a:t>ハマグリの殻のように半分だけLBプレートの蓋を開けて、プレートの「P+」側に50 μLを加えて、蓋を閉めます。</a:t>
            </a:r>
            <a:endParaRPr/>
          </a:p>
          <a:p>
            <a:pPr indent="-457200" lvl="1" marL="914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AutoNum type="alphaLcPeriod"/>
            </a:pPr>
            <a:r>
              <a:rPr lang="ja-JP"/>
              <a:t>スプレッダーを用いて、プレートの「P+」側にだけ優しくます。</a:t>
            </a:r>
            <a:endParaRPr/>
          </a:p>
          <a:p>
            <a:pPr indent="-457200" lvl="1" marL="914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AutoNum type="alphaLcPeriod"/>
            </a:pPr>
            <a:r>
              <a:rPr lang="ja-JP"/>
              <a:t>新しいチップとスプレッダーを用いて、、LB/ampプレートにおいても同様の作業をおこないます。</a:t>
            </a:r>
            <a:endParaRPr/>
          </a:p>
          <a:p>
            <a:pPr indent="-457200" lvl="1" marL="914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AutoNum type="alphaLcPeriod"/>
            </a:pPr>
            <a:r>
              <a:rPr lang="ja-JP"/>
              <a:t>LB/amp/araプレートには100 μLを加え、プレート全体に広げます。</a:t>
            </a:r>
            <a:endParaRPr/>
          </a:p>
          <a:p>
            <a:pPr indent="-330200" lvl="1" marL="914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42" name="Google Shape;142;p11"/>
          <p:cNvSpPr/>
          <p:nvPr/>
        </p:nvSpPr>
        <p:spPr>
          <a:xfrm>
            <a:off x="5536078" y="4787090"/>
            <a:ext cx="720081" cy="484632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3" name="Google Shape;143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475734" y="4305506"/>
            <a:ext cx="1912690" cy="1447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Google Shape;144;p1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20005" y="3789040"/>
            <a:ext cx="4496499" cy="24807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2"/>
          <p:cNvSpPr txBox="1"/>
          <p:nvPr>
            <p:ph type="title"/>
          </p:nvPr>
        </p:nvSpPr>
        <p:spPr>
          <a:xfrm>
            <a:off x="0" y="-73570"/>
            <a:ext cx="9144000" cy="7171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大腸菌にプラスミドを導入しよう</a:t>
            </a:r>
            <a:endParaRPr/>
          </a:p>
        </p:txBody>
      </p:sp>
      <p:sp>
        <p:nvSpPr>
          <p:cNvPr id="150" name="Google Shape;150;p12"/>
          <p:cNvSpPr txBox="1"/>
          <p:nvPr>
            <p:ph idx="1" type="body"/>
          </p:nvPr>
        </p:nvSpPr>
        <p:spPr>
          <a:xfrm>
            <a:off x="179512" y="764704"/>
            <a:ext cx="8784976" cy="52571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61950" lvl="0" marL="3619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ja-JP"/>
              <a:t>プレートを5-10分程度静置して、加えた液体が寒天にしみこむのを待ちます。</a:t>
            </a:r>
            <a:endParaRPr/>
          </a:p>
          <a:p>
            <a:pPr indent="-361950" lvl="0" marL="36195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ja-JP"/>
              <a:t>3枚のプレートを重ねて、</a:t>
            </a:r>
            <a:r>
              <a:rPr lang="ja-JP">
                <a:solidFill>
                  <a:srgbClr val="7030A0"/>
                </a:solidFill>
              </a:rPr>
              <a:t>逆さま</a:t>
            </a:r>
            <a:r>
              <a:rPr lang="ja-JP"/>
              <a:t>にしてからラップで包み、37℃の培養器で一晩（16-24時間）培養します。</a:t>
            </a:r>
            <a:endParaRPr/>
          </a:p>
          <a:p>
            <a:pPr indent="-209550" lvl="0" marL="36195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209550" lvl="0" marL="36195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209550" lvl="0" marL="36195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361950" lvl="0" marL="361950" rtl="0" algn="l">
              <a:spcBef>
                <a:spcPts val="480"/>
              </a:spcBef>
              <a:spcAft>
                <a:spcPts val="0"/>
              </a:spcAft>
              <a:buClr>
                <a:srgbClr val="FF0000"/>
              </a:buClr>
              <a:buSzPts val="2400"/>
              <a:buChar char="•"/>
            </a:pPr>
            <a:r>
              <a:rPr lang="ja-JP">
                <a:solidFill>
                  <a:srgbClr val="FF0000"/>
                </a:solidFill>
              </a:rPr>
              <a:t>注：大腸菌がついたチップ、スプレッダーなどは遺伝子組換え生物を含むため、滅菌処理が必要です。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2"/>
          <p:cNvSpPr txBox="1"/>
          <p:nvPr>
            <p:ph type="title"/>
          </p:nvPr>
        </p:nvSpPr>
        <p:spPr>
          <a:xfrm>
            <a:off x="0" y="-73570"/>
            <a:ext cx="9144000" cy="7171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遺伝子導入細胞の選抜法</a:t>
            </a:r>
            <a:endParaRPr/>
          </a:p>
        </p:txBody>
      </p:sp>
      <p:sp>
        <p:nvSpPr>
          <p:cNvPr id="30" name="Google Shape;30;p2"/>
          <p:cNvSpPr txBox="1"/>
          <p:nvPr>
            <p:ph idx="1" type="body"/>
          </p:nvPr>
        </p:nvSpPr>
        <p:spPr>
          <a:xfrm>
            <a:off x="457200" y="1013012"/>
            <a:ext cx="8229600" cy="51131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61950" lvl="0" marL="3619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ja-JP"/>
              <a:t>遺伝子導入効率は100%ではない。</a:t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361950" lvl="0" marL="36195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ja-JP"/>
              <a:t>どうやって、形質転換（＝遺伝子導入）された大腸菌だけを選抜できる？</a:t>
            </a:r>
            <a:endParaRPr/>
          </a:p>
        </p:txBody>
      </p:sp>
      <p:pic>
        <p:nvPicPr>
          <p:cNvPr id="31" name="Google Shape;31;p2"/>
          <p:cNvPicPr preferRelativeResize="0"/>
          <p:nvPr/>
        </p:nvPicPr>
        <p:blipFill rotWithShape="1">
          <a:blip r:embed="rId3">
            <a:alphaModFix/>
          </a:blip>
          <a:srcRect b="-3734" l="8276" r="2758" t="2"/>
          <a:stretch/>
        </p:blipFill>
        <p:spPr>
          <a:xfrm>
            <a:off x="323528" y="2852936"/>
            <a:ext cx="3744416" cy="31934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157のイラスト" id="32" name="Google Shape;32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580112" y="3108098"/>
            <a:ext cx="2683101" cy="2683101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2"/>
          <p:cNvSpPr/>
          <p:nvPr/>
        </p:nvSpPr>
        <p:spPr>
          <a:xfrm>
            <a:off x="4535996" y="4207332"/>
            <a:ext cx="576064" cy="484632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"/>
          <p:cNvSpPr txBox="1"/>
          <p:nvPr>
            <p:ph type="title"/>
          </p:nvPr>
        </p:nvSpPr>
        <p:spPr>
          <a:xfrm>
            <a:off x="0" y="-71775"/>
            <a:ext cx="9144000" cy="7171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薬剤耐性遺伝子</a:t>
            </a:r>
            <a:endParaRPr/>
          </a:p>
        </p:txBody>
      </p:sp>
      <p:graphicFrame>
        <p:nvGraphicFramePr>
          <p:cNvPr id="39" name="Google Shape;39;p3"/>
          <p:cNvGraphicFramePr/>
          <p:nvPr/>
        </p:nvGraphicFramePr>
        <p:xfrm>
          <a:off x="709613" y="1196975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{68B94D6D-B9BB-4246-BB9E-BB6CB1852545}</a:tableStyleId>
              </a:tblPr>
              <a:tblGrid>
                <a:gridCol w="1339150"/>
                <a:gridCol w="1845200"/>
                <a:gridCol w="3247550"/>
                <a:gridCol w="2003400"/>
              </a:tblGrid>
              <a:tr h="8928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2000" u="none" cap="none" strike="noStrike"/>
                        <a:t>宿主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2000" u="none" cap="none" strike="noStrike"/>
                        <a:t>選択薬剤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2000" u="none" cap="none" strike="noStrike"/>
                        <a:t>作用部位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2000" u="none" cap="none" strike="noStrike"/>
                        <a:t>耐性遺伝子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8928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2000" u="none" cap="none" strike="noStrike"/>
                        <a:t>大腸菌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2000" u="none" cap="none" strike="noStrike"/>
                        <a:t>Ampicillin</a:t>
                      </a:r>
                      <a:endParaRPr sz="20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2000" u="none" cap="none" strike="noStrike"/>
                        <a:t>細菌の細胞壁を作るために必要なペプチド転移酵素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Calibri"/>
                        <a:buNone/>
                      </a:pPr>
                      <a:r>
                        <a:rPr i="1" lang="ja-JP" sz="2000"/>
                        <a:t>amp</a:t>
                      </a:r>
                      <a:r>
                        <a:rPr baseline="30000" i="1" lang="ja-JP" sz="2000"/>
                        <a:t>r</a:t>
                      </a:r>
                      <a:endParaRPr sz="2000"/>
                    </a:p>
                  </a:txBody>
                  <a:tcPr marT="45725" marB="45725" marR="91450" marL="91450" anchor="ctr"/>
                </a:tc>
              </a:tr>
              <a:tr h="8928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2000"/>
                        <a:t>Kanamycin</a:t>
                      </a:r>
                      <a:endParaRPr sz="20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2000"/>
                        <a:t>細菌性のリボソームによるタンパク質合成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Calibri"/>
                        <a:buNone/>
                      </a:pPr>
                      <a:r>
                        <a:rPr i="1" lang="ja-JP" sz="2000"/>
                        <a:t>kan</a:t>
                      </a:r>
                      <a:endParaRPr sz="2000"/>
                    </a:p>
                  </a:txBody>
                  <a:tcPr marT="45725" marB="45725" marR="91450" marL="91450" anchor="ctr"/>
                </a:tc>
              </a:tr>
              <a:tr h="8928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2000"/>
                        <a:t>真核生物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2000"/>
                        <a:t>G418</a:t>
                      </a:r>
                      <a:endParaRPr sz="20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2000"/>
                        <a:t>80Sリボソームによるタンパク質合成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ja-JP" sz="2000"/>
                        <a:t>neo</a:t>
                      </a:r>
                      <a:r>
                        <a:rPr baseline="30000" i="1" lang="ja-JP" sz="2000"/>
                        <a:t>r</a:t>
                      </a:r>
                      <a:endParaRPr sz="2000"/>
                    </a:p>
                  </a:txBody>
                  <a:tcPr marT="45725" marB="45725" marR="91450" marL="91450" anchor="ctr"/>
                </a:tc>
              </a:tr>
              <a:tr h="8928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2000"/>
                        <a:t>Hygromycin B</a:t>
                      </a:r>
                      <a:endParaRPr sz="20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Calibri"/>
                        <a:buNone/>
                      </a:pPr>
                      <a:r>
                        <a:rPr lang="ja-JP" sz="2000"/>
                        <a:t>80Sリボソームによるタンパク質合成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ja-JP" sz="2000"/>
                        <a:t>hyg</a:t>
                      </a:r>
                      <a:r>
                        <a:rPr lang="ja-JP" sz="2000"/>
                        <a:t>または</a:t>
                      </a:r>
                      <a:r>
                        <a:rPr i="1" lang="ja-JP" sz="2000"/>
                        <a:t>hph</a:t>
                      </a:r>
                      <a:endParaRPr i="1" sz="2000"/>
                    </a:p>
                  </a:txBody>
                  <a:tcPr marT="45725" marB="45725" marR="91450" marL="9145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oogle Shape;44;p4"/>
          <p:cNvGrpSpPr/>
          <p:nvPr/>
        </p:nvGrpSpPr>
        <p:grpSpPr>
          <a:xfrm>
            <a:off x="4345163" y="4860247"/>
            <a:ext cx="1512000" cy="720000"/>
            <a:chOff x="1043608" y="4660940"/>
            <a:chExt cx="1512000" cy="720000"/>
          </a:xfrm>
        </p:grpSpPr>
        <p:sp>
          <p:nvSpPr>
            <p:cNvPr id="45" name="Google Shape;45;p4"/>
            <p:cNvSpPr/>
            <p:nvPr/>
          </p:nvSpPr>
          <p:spPr>
            <a:xfrm>
              <a:off x="1043608" y="4660940"/>
              <a:ext cx="1512000" cy="720000"/>
            </a:xfrm>
            <a:prstGeom prst="roundRect">
              <a:avLst>
                <a:gd fmla="val 16667" name="adj"/>
              </a:avLst>
            </a:prstGeom>
            <a:solidFill>
              <a:schemeClr val="accent1"/>
            </a:solidFill>
            <a:ln cap="flat" cmpd="sng" w="19050">
              <a:solidFill>
                <a:srgbClr val="366092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" name="Google Shape;46;p4"/>
            <p:cNvSpPr/>
            <p:nvPr/>
          </p:nvSpPr>
          <p:spPr>
            <a:xfrm>
              <a:off x="1115608" y="4732940"/>
              <a:ext cx="1368000" cy="5760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19050">
              <a:solidFill>
                <a:srgbClr val="366092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7" name="Google Shape;47;p4"/>
          <p:cNvGrpSpPr/>
          <p:nvPr/>
        </p:nvGrpSpPr>
        <p:grpSpPr>
          <a:xfrm>
            <a:off x="755804" y="4860247"/>
            <a:ext cx="1512000" cy="720000"/>
            <a:chOff x="1043608" y="4660940"/>
            <a:chExt cx="1512000" cy="720000"/>
          </a:xfrm>
        </p:grpSpPr>
        <p:sp>
          <p:nvSpPr>
            <p:cNvPr id="48" name="Google Shape;48;p4"/>
            <p:cNvSpPr/>
            <p:nvPr/>
          </p:nvSpPr>
          <p:spPr>
            <a:xfrm>
              <a:off x="1043608" y="4660940"/>
              <a:ext cx="1512000" cy="720000"/>
            </a:xfrm>
            <a:prstGeom prst="roundRect">
              <a:avLst>
                <a:gd fmla="val 16667" name="adj"/>
              </a:avLst>
            </a:prstGeom>
            <a:solidFill>
              <a:schemeClr val="accent1"/>
            </a:solidFill>
            <a:ln cap="flat" cmpd="sng" w="25400">
              <a:solidFill>
                <a:srgbClr val="395E8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" name="Google Shape;49;p4"/>
            <p:cNvSpPr/>
            <p:nvPr/>
          </p:nvSpPr>
          <p:spPr>
            <a:xfrm>
              <a:off x="1115608" y="4732940"/>
              <a:ext cx="1368000" cy="5760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25400">
              <a:solidFill>
                <a:srgbClr val="395E8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0" name="Google Shape;50;p4"/>
          <p:cNvSpPr txBox="1"/>
          <p:nvPr>
            <p:ph type="title"/>
          </p:nvPr>
        </p:nvSpPr>
        <p:spPr>
          <a:xfrm>
            <a:off x="0" y="-71775"/>
            <a:ext cx="9144000" cy="7171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プラスミドの導入</a:t>
            </a:r>
            <a:endParaRPr/>
          </a:p>
        </p:txBody>
      </p:sp>
      <p:sp>
        <p:nvSpPr>
          <p:cNvPr id="51" name="Google Shape;51;p4"/>
          <p:cNvSpPr/>
          <p:nvPr/>
        </p:nvSpPr>
        <p:spPr>
          <a:xfrm>
            <a:off x="4162132" y="4167747"/>
            <a:ext cx="288032" cy="288032"/>
          </a:xfrm>
          <a:prstGeom prst="donut">
            <a:avLst>
              <a:gd fmla="val 16546" name="adj"/>
            </a:avLst>
          </a:prstGeom>
          <a:solidFill>
            <a:srgbClr val="FFC000"/>
          </a:solidFill>
          <a:ln cap="flat" cmpd="sng" w="25400">
            <a:solidFill>
              <a:srgbClr val="FFC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" name="Google Shape;52;p4"/>
          <p:cNvSpPr/>
          <p:nvPr/>
        </p:nvSpPr>
        <p:spPr>
          <a:xfrm>
            <a:off x="7650525" y="2414404"/>
            <a:ext cx="288032" cy="288032"/>
          </a:xfrm>
          <a:prstGeom prst="donut">
            <a:avLst>
              <a:gd fmla="val 16546" name="adj"/>
            </a:avLst>
          </a:prstGeom>
          <a:solidFill>
            <a:srgbClr val="FFC000"/>
          </a:solidFill>
          <a:ln cap="flat" cmpd="sng" w="25400">
            <a:solidFill>
              <a:srgbClr val="FFC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" name="Google Shape;53;p4"/>
          <p:cNvSpPr/>
          <p:nvPr/>
        </p:nvSpPr>
        <p:spPr>
          <a:xfrm>
            <a:off x="5300255" y="4387963"/>
            <a:ext cx="288032" cy="288032"/>
          </a:xfrm>
          <a:prstGeom prst="donut">
            <a:avLst>
              <a:gd fmla="val 16546" name="adj"/>
            </a:avLst>
          </a:prstGeom>
          <a:solidFill>
            <a:srgbClr val="FFC000"/>
          </a:solidFill>
          <a:ln cap="flat" cmpd="sng" w="25400">
            <a:solidFill>
              <a:srgbClr val="FFC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" name="Google Shape;54;p4"/>
          <p:cNvSpPr/>
          <p:nvPr/>
        </p:nvSpPr>
        <p:spPr>
          <a:xfrm>
            <a:off x="4741131" y="5807163"/>
            <a:ext cx="288032" cy="288032"/>
          </a:xfrm>
          <a:prstGeom prst="donut">
            <a:avLst>
              <a:gd fmla="val 16546" name="adj"/>
            </a:avLst>
          </a:prstGeom>
          <a:solidFill>
            <a:srgbClr val="FFC000"/>
          </a:solidFill>
          <a:ln cap="flat" cmpd="sng" w="25400">
            <a:solidFill>
              <a:srgbClr val="FFC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" name="Google Shape;55;p4"/>
          <p:cNvSpPr/>
          <p:nvPr/>
        </p:nvSpPr>
        <p:spPr>
          <a:xfrm>
            <a:off x="4666188" y="5076231"/>
            <a:ext cx="288032" cy="288032"/>
          </a:xfrm>
          <a:prstGeom prst="donut">
            <a:avLst>
              <a:gd fmla="val 16546" name="adj"/>
            </a:avLst>
          </a:prstGeom>
          <a:solidFill>
            <a:srgbClr val="FFC000"/>
          </a:solidFill>
          <a:ln cap="flat" cmpd="sng" w="25400">
            <a:solidFill>
              <a:srgbClr val="FFC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4"/>
          <p:cNvSpPr/>
          <p:nvPr/>
        </p:nvSpPr>
        <p:spPr>
          <a:xfrm>
            <a:off x="3907904" y="5751923"/>
            <a:ext cx="288032" cy="288032"/>
          </a:xfrm>
          <a:prstGeom prst="donut">
            <a:avLst>
              <a:gd fmla="val 16546" name="adj"/>
            </a:avLst>
          </a:prstGeom>
          <a:solidFill>
            <a:srgbClr val="FFC000"/>
          </a:solidFill>
          <a:ln cap="flat" cmpd="sng" w="25400">
            <a:solidFill>
              <a:srgbClr val="FFC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4"/>
          <p:cNvSpPr/>
          <p:nvPr/>
        </p:nvSpPr>
        <p:spPr>
          <a:xfrm>
            <a:off x="7070730" y="3558262"/>
            <a:ext cx="288032" cy="288032"/>
          </a:xfrm>
          <a:prstGeom prst="donut">
            <a:avLst>
              <a:gd fmla="val 16546" name="adj"/>
            </a:avLst>
          </a:prstGeom>
          <a:solidFill>
            <a:srgbClr val="FFC000"/>
          </a:solidFill>
          <a:ln cap="flat" cmpd="sng" w="25400">
            <a:solidFill>
              <a:srgbClr val="FFC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" name="Google Shape;58;p4"/>
          <p:cNvSpPr/>
          <p:nvPr/>
        </p:nvSpPr>
        <p:spPr>
          <a:xfrm>
            <a:off x="6788093" y="2899261"/>
            <a:ext cx="288032" cy="288032"/>
          </a:xfrm>
          <a:prstGeom prst="donut">
            <a:avLst>
              <a:gd fmla="val 16546" name="adj"/>
            </a:avLst>
          </a:prstGeom>
          <a:solidFill>
            <a:srgbClr val="FFC000"/>
          </a:solidFill>
          <a:ln cap="flat" cmpd="sng" w="25400">
            <a:solidFill>
              <a:srgbClr val="FFC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" name="Google Shape;59;p4"/>
          <p:cNvSpPr/>
          <p:nvPr/>
        </p:nvSpPr>
        <p:spPr>
          <a:xfrm>
            <a:off x="8541367" y="2389329"/>
            <a:ext cx="288032" cy="288032"/>
          </a:xfrm>
          <a:prstGeom prst="donut">
            <a:avLst>
              <a:gd fmla="val 16546" name="adj"/>
            </a:avLst>
          </a:prstGeom>
          <a:solidFill>
            <a:srgbClr val="FFC000"/>
          </a:solidFill>
          <a:ln cap="flat" cmpd="sng" w="25400">
            <a:solidFill>
              <a:srgbClr val="FFC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60;p4"/>
          <p:cNvSpPr/>
          <p:nvPr/>
        </p:nvSpPr>
        <p:spPr>
          <a:xfrm>
            <a:off x="8675459" y="3563301"/>
            <a:ext cx="288032" cy="288032"/>
          </a:xfrm>
          <a:prstGeom prst="donut">
            <a:avLst>
              <a:gd fmla="val 16546" name="adj"/>
            </a:avLst>
          </a:prstGeom>
          <a:solidFill>
            <a:srgbClr val="FFC000"/>
          </a:solidFill>
          <a:ln cap="flat" cmpd="sng" w="25400">
            <a:solidFill>
              <a:srgbClr val="FFC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" name="Google Shape;61;p4"/>
          <p:cNvSpPr/>
          <p:nvPr/>
        </p:nvSpPr>
        <p:spPr>
          <a:xfrm>
            <a:off x="7884368" y="3887555"/>
            <a:ext cx="288032" cy="288032"/>
          </a:xfrm>
          <a:prstGeom prst="donut">
            <a:avLst>
              <a:gd fmla="val 16546" name="adj"/>
            </a:avLst>
          </a:prstGeom>
          <a:solidFill>
            <a:srgbClr val="FFC000"/>
          </a:solidFill>
          <a:ln cap="flat" cmpd="sng" w="25400">
            <a:solidFill>
              <a:srgbClr val="FFC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" name="Google Shape;62;p4"/>
          <p:cNvSpPr/>
          <p:nvPr/>
        </p:nvSpPr>
        <p:spPr>
          <a:xfrm>
            <a:off x="1029784" y="5050051"/>
            <a:ext cx="288032" cy="288032"/>
          </a:xfrm>
          <a:prstGeom prst="donut">
            <a:avLst>
              <a:gd fmla="val 16546" name="adj"/>
            </a:avLst>
          </a:prstGeom>
          <a:solidFill>
            <a:srgbClr val="FFC000"/>
          </a:solidFill>
          <a:ln cap="flat" cmpd="sng" w="25400">
            <a:solidFill>
              <a:srgbClr val="FFC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" name="Google Shape;63;p4"/>
          <p:cNvSpPr/>
          <p:nvPr/>
        </p:nvSpPr>
        <p:spPr>
          <a:xfrm>
            <a:off x="3131840" y="1275901"/>
            <a:ext cx="576064" cy="484632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" name="Google Shape;64;p4"/>
          <p:cNvSpPr/>
          <p:nvPr/>
        </p:nvSpPr>
        <p:spPr>
          <a:xfrm rot="2075123">
            <a:off x="6429812" y="2041392"/>
            <a:ext cx="576064" cy="484632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4"/>
          <p:cNvSpPr/>
          <p:nvPr/>
        </p:nvSpPr>
        <p:spPr>
          <a:xfrm rot="8049153">
            <a:off x="6408204" y="3905436"/>
            <a:ext cx="576064" cy="484632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" name="Google Shape;66;p4"/>
          <p:cNvSpPr/>
          <p:nvPr/>
        </p:nvSpPr>
        <p:spPr>
          <a:xfrm rot="10800000">
            <a:off x="3055174" y="4948795"/>
            <a:ext cx="576064" cy="484632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" name="Google Shape;67;p4"/>
          <p:cNvSpPr txBox="1"/>
          <p:nvPr/>
        </p:nvSpPr>
        <p:spPr>
          <a:xfrm>
            <a:off x="696294" y="2104630"/>
            <a:ext cx="165618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通常の大腸菌</a:t>
            </a:r>
            <a:endParaRPr/>
          </a:p>
        </p:txBody>
      </p:sp>
      <p:sp>
        <p:nvSpPr>
          <p:cNvPr id="68" name="Google Shape;68;p4"/>
          <p:cNvSpPr txBox="1"/>
          <p:nvPr/>
        </p:nvSpPr>
        <p:spPr>
          <a:xfrm>
            <a:off x="4234001" y="2079900"/>
            <a:ext cx="20460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コンピテントセル</a:t>
            </a:r>
            <a:endParaRPr sz="18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(CC)</a:t>
            </a:r>
            <a:endParaRPr sz="18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" name="Google Shape;69;p4"/>
          <p:cNvSpPr txBox="1"/>
          <p:nvPr/>
        </p:nvSpPr>
        <p:spPr>
          <a:xfrm>
            <a:off x="2423524" y="836712"/>
            <a:ext cx="1816224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カルシウム処理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" name="Google Shape;70;p4"/>
          <p:cNvSpPr txBox="1"/>
          <p:nvPr/>
        </p:nvSpPr>
        <p:spPr>
          <a:xfrm>
            <a:off x="6436196" y="4658321"/>
            <a:ext cx="181622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熱ショック</a:t>
            </a:r>
            <a:endParaRPr sz="18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" name="Google Shape;71;p4"/>
          <p:cNvSpPr txBox="1"/>
          <p:nvPr/>
        </p:nvSpPr>
        <p:spPr>
          <a:xfrm>
            <a:off x="6545649" y="1652075"/>
            <a:ext cx="20460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プラスミドを加える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" name="Google Shape;72;p4"/>
          <p:cNvSpPr txBox="1"/>
          <p:nvPr/>
        </p:nvSpPr>
        <p:spPr>
          <a:xfrm>
            <a:off x="443301" y="5663000"/>
            <a:ext cx="23067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目的のプラスミドが導入された大腸菌</a:t>
            </a:r>
            <a:endParaRPr/>
          </a:p>
        </p:txBody>
      </p:sp>
      <p:grpSp>
        <p:nvGrpSpPr>
          <p:cNvPr id="73" name="Google Shape;73;p4"/>
          <p:cNvGrpSpPr/>
          <p:nvPr/>
        </p:nvGrpSpPr>
        <p:grpSpPr>
          <a:xfrm>
            <a:off x="755804" y="1176933"/>
            <a:ext cx="1512000" cy="720000"/>
            <a:chOff x="1043608" y="4660940"/>
            <a:chExt cx="1512000" cy="720000"/>
          </a:xfrm>
        </p:grpSpPr>
        <p:sp>
          <p:nvSpPr>
            <p:cNvPr id="74" name="Google Shape;74;p4"/>
            <p:cNvSpPr/>
            <p:nvPr/>
          </p:nvSpPr>
          <p:spPr>
            <a:xfrm>
              <a:off x="1043608" y="4660940"/>
              <a:ext cx="1512000" cy="720000"/>
            </a:xfrm>
            <a:prstGeom prst="roundRect">
              <a:avLst>
                <a:gd fmla="val 16667" name="adj"/>
              </a:avLst>
            </a:prstGeom>
            <a:solidFill>
              <a:schemeClr val="accent1"/>
            </a:solidFill>
            <a:ln cap="flat" cmpd="sng" w="25400">
              <a:solidFill>
                <a:srgbClr val="395E8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" name="Google Shape;75;p4"/>
            <p:cNvSpPr/>
            <p:nvPr/>
          </p:nvSpPr>
          <p:spPr>
            <a:xfrm>
              <a:off x="1115608" y="4732940"/>
              <a:ext cx="1368000" cy="5760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25400">
              <a:solidFill>
                <a:srgbClr val="395E8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6" name="Google Shape;76;p4"/>
          <p:cNvGrpSpPr/>
          <p:nvPr/>
        </p:nvGrpSpPr>
        <p:grpSpPr>
          <a:xfrm>
            <a:off x="4571938" y="1176926"/>
            <a:ext cx="1512000" cy="720000"/>
            <a:chOff x="1043608" y="4660940"/>
            <a:chExt cx="1512000" cy="720000"/>
          </a:xfrm>
        </p:grpSpPr>
        <p:sp>
          <p:nvSpPr>
            <p:cNvPr id="77" name="Google Shape;77;p4"/>
            <p:cNvSpPr/>
            <p:nvPr/>
          </p:nvSpPr>
          <p:spPr>
            <a:xfrm>
              <a:off x="1043608" y="4660940"/>
              <a:ext cx="1512000" cy="720000"/>
            </a:xfrm>
            <a:prstGeom prst="roundRect">
              <a:avLst>
                <a:gd fmla="val 16667" name="adj"/>
              </a:avLst>
            </a:prstGeom>
            <a:solidFill>
              <a:schemeClr val="accent1"/>
            </a:solidFill>
            <a:ln cap="flat" cmpd="sng" w="19050">
              <a:solidFill>
                <a:srgbClr val="366092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" name="Google Shape;78;p4"/>
            <p:cNvSpPr/>
            <p:nvPr/>
          </p:nvSpPr>
          <p:spPr>
            <a:xfrm>
              <a:off x="1115608" y="4732940"/>
              <a:ext cx="1368000" cy="5760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19050">
              <a:solidFill>
                <a:srgbClr val="366092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9" name="Google Shape;79;p4"/>
          <p:cNvGrpSpPr/>
          <p:nvPr/>
        </p:nvGrpSpPr>
        <p:grpSpPr>
          <a:xfrm>
            <a:off x="7272384" y="2822421"/>
            <a:ext cx="1512000" cy="720000"/>
            <a:chOff x="1043608" y="4660940"/>
            <a:chExt cx="1512000" cy="720000"/>
          </a:xfrm>
        </p:grpSpPr>
        <p:sp>
          <p:nvSpPr>
            <p:cNvPr id="80" name="Google Shape;80;p4"/>
            <p:cNvSpPr/>
            <p:nvPr/>
          </p:nvSpPr>
          <p:spPr>
            <a:xfrm>
              <a:off x="1043608" y="4660940"/>
              <a:ext cx="1512000" cy="720000"/>
            </a:xfrm>
            <a:prstGeom prst="roundRect">
              <a:avLst>
                <a:gd fmla="val 16667" name="adj"/>
              </a:avLst>
            </a:prstGeom>
            <a:solidFill>
              <a:schemeClr val="accent1"/>
            </a:solidFill>
            <a:ln cap="flat" cmpd="sng" w="19050">
              <a:solidFill>
                <a:srgbClr val="366092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" name="Google Shape;81;p4"/>
            <p:cNvSpPr/>
            <p:nvPr/>
          </p:nvSpPr>
          <p:spPr>
            <a:xfrm>
              <a:off x="1115608" y="4732940"/>
              <a:ext cx="1368000" cy="5760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19050">
              <a:solidFill>
                <a:srgbClr val="366092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82" name="Google Shape;82;p4"/>
          <p:cNvSpPr/>
          <p:nvPr/>
        </p:nvSpPr>
        <p:spPr>
          <a:xfrm flipH="1">
            <a:off x="2402631" y="2182517"/>
            <a:ext cx="1816222" cy="582715"/>
          </a:xfrm>
          <a:prstGeom prst="curvedUp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4F81B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" name="Google Shape;83;p4"/>
          <p:cNvSpPr txBox="1"/>
          <p:nvPr/>
        </p:nvSpPr>
        <p:spPr>
          <a:xfrm>
            <a:off x="2065939" y="2798227"/>
            <a:ext cx="2758416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温めるとプラスミドを取り込む能力を失ってしまう！！</a:t>
            </a:r>
            <a:endParaRPr sz="16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5"/>
          <p:cNvSpPr txBox="1"/>
          <p:nvPr>
            <p:ph type="title"/>
          </p:nvPr>
        </p:nvSpPr>
        <p:spPr>
          <a:xfrm>
            <a:off x="0" y="-71775"/>
            <a:ext cx="9144000" cy="7171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ラクトースオペロン</a:t>
            </a:r>
            <a:endParaRPr/>
          </a:p>
        </p:txBody>
      </p:sp>
      <p:grpSp>
        <p:nvGrpSpPr>
          <p:cNvPr id="89" name="Google Shape;89;p5"/>
          <p:cNvGrpSpPr/>
          <p:nvPr/>
        </p:nvGrpSpPr>
        <p:grpSpPr>
          <a:xfrm>
            <a:off x="1765341" y="908720"/>
            <a:ext cx="5611732" cy="4882814"/>
            <a:chOff x="797" y="432"/>
            <a:chExt cx="4165" cy="3624"/>
          </a:xfrm>
        </p:grpSpPr>
        <p:sp>
          <p:nvSpPr>
            <p:cNvPr descr="Fig7-39" id="90" name="Google Shape;90;p5"/>
            <p:cNvSpPr/>
            <p:nvPr/>
          </p:nvSpPr>
          <p:spPr>
            <a:xfrm>
              <a:off x="797" y="432"/>
              <a:ext cx="4165" cy="3456"/>
            </a:xfrm>
            <a:prstGeom prst="rect">
              <a:avLst/>
            </a:pr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 cap="flat" cmpd="sng" w="762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1" name="Google Shape;91;p5"/>
            <p:cNvSpPr/>
            <p:nvPr/>
          </p:nvSpPr>
          <p:spPr>
            <a:xfrm>
              <a:off x="797" y="3912"/>
              <a:ext cx="4165" cy="14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1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Fig7-39</a:t>
              </a:r>
              <a:endParaRPr/>
            </a:p>
          </p:txBody>
        </p:sp>
      </p:grpSp>
      <p:sp>
        <p:nvSpPr>
          <p:cNvPr id="92" name="Google Shape;92;p5"/>
          <p:cNvSpPr txBox="1"/>
          <p:nvPr/>
        </p:nvSpPr>
        <p:spPr>
          <a:xfrm>
            <a:off x="1835696" y="5877272"/>
            <a:ext cx="5548808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ja-JP"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Molecular Biology of THE CELL</a:t>
            </a:r>
            <a:r>
              <a:rPr lang="ja-JP"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5th Edition  (©2010 Newton Press / ©2008 Garland Science)</a:t>
            </a:r>
            <a:endParaRPr/>
          </a:p>
        </p:txBody>
      </p:sp>
      <p:sp>
        <p:nvSpPr>
          <p:cNvPr id="93" name="Google Shape;93;p5"/>
          <p:cNvSpPr txBox="1"/>
          <p:nvPr/>
        </p:nvSpPr>
        <p:spPr>
          <a:xfrm>
            <a:off x="214784" y="4221088"/>
            <a:ext cx="1316386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グルコース↓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⇓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cAMP↑</a:t>
            </a:r>
            <a:endParaRPr/>
          </a:p>
        </p:txBody>
      </p:sp>
      <p:sp>
        <p:nvSpPr>
          <p:cNvPr id="94" name="Google Shape;94;p5"/>
          <p:cNvSpPr txBox="1"/>
          <p:nvPr/>
        </p:nvSpPr>
        <p:spPr>
          <a:xfrm>
            <a:off x="79330" y="3069290"/>
            <a:ext cx="1587294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カタボライト抑制</a:t>
            </a:r>
            <a:endParaRPr/>
          </a:p>
        </p:txBody>
      </p:sp>
      <p:sp>
        <p:nvSpPr>
          <p:cNvPr id="95" name="Google Shape;95;p5"/>
          <p:cNvSpPr txBox="1"/>
          <p:nvPr/>
        </p:nvSpPr>
        <p:spPr>
          <a:xfrm>
            <a:off x="1765341" y="909946"/>
            <a:ext cx="1236236" cy="4154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カタボライト遺伝子</a:t>
            </a:r>
            <a:endParaRPr sz="10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活性化蛋白質</a:t>
            </a:r>
            <a:endParaRPr sz="10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5"/>
          <p:cNvSpPr txBox="1"/>
          <p:nvPr/>
        </p:nvSpPr>
        <p:spPr>
          <a:xfrm>
            <a:off x="7582633" y="3552847"/>
            <a:ext cx="1237839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ラクトースが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くっつくと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離れる</a:t>
            </a:r>
            <a:endParaRPr/>
          </a:p>
        </p:txBody>
      </p:sp>
      <p:cxnSp>
        <p:nvCxnSpPr>
          <p:cNvPr id="97" name="Google Shape;97;p5"/>
          <p:cNvCxnSpPr>
            <a:stCxn id="96" idx="1"/>
          </p:cNvCxnSpPr>
          <p:nvPr/>
        </p:nvCxnSpPr>
        <p:spPr>
          <a:xfrm rot="10800000">
            <a:off x="5940133" y="3968346"/>
            <a:ext cx="1642500" cy="0"/>
          </a:xfrm>
          <a:prstGeom prst="straightConnector1">
            <a:avLst/>
          </a:prstGeom>
          <a:noFill/>
          <a:ln cap="flat" cmpd="sng" w="19050">
            <a:solidFill>
              <a:srgbClr val="4A7DBA"/>
            </a:solidFill>
            <a:prstDash val="solid"/>
            <a:round/>
            <a:headEnd len="sm" w="sm" type="none"/>
            <a:tailEnd len="med" w="med" type="triangle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6"/>
          <p:cNvSpPr txBox="1"/>
          <p:nvPr>
            <p:ph type="title"/>
          </p:nvPr>
        </p:nvSpPr>
        <p:spPr>
          <a:xfrm>
            <a:off x="0" y="-71775"/>
            <a:ext cx="9144000" cy="7171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L-アラビノースオペロン</a:t>
            </a:r>
            <a:endParaRPr/>
          </a:p>
        </p:txBody>
      </p:sp>
      <p:pic>
        <p:nvPicPr>
          <p:cNvPr id="103" name="Google Shape;103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7879" y="1628800"/>
            <a:ext cx="8728242" cy="2880320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6"/>
          <p:cNvSpPr txBox="1"/>
          <p:nvPr/>
        </p:nvSpPr>
        <p:spPr>
          <a:xfrm>
            <a:off x="7384888" y="5217275"/>
            <a:ext cx="1169616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From Wikipedia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6"/>
          <p:cNvSpPr txBox="1"/>
          <p:nvPr/>
        </p:nvSpPr>
        <p:spPr>
          <a:xfrm>
            <a:off x="207879" y="4912401"/>
            <a:ext cx="1316386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グルコース↓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⇓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cAMP↑</a:t>
            </a:r>
            <a:endParaRPr/>
          </a:p>
        </p:txBody>
      </p:sp>
      <p:sp>
        <p:nvSpPr>
          <p:cNvPr id="106" name="Google Shape;106;p6"/>
          <p:cNvSpPr txBox="1"/>
          <p:nvPr/>
        </p:nvSpPr>
        <p:spPr>
          <a:xfrm>
            <a:off x="72425" y="3760603"/>
            <a:ext cx="1587294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カタボライト抑制</a:t>
            </a:r>
            <a:endParaRPr/>
          </a:p>
        </p:txBody>
      </p:sp>
      <p:sp>
        <p:nvSpPr>
          <p:cNvPr id="107" name="Google Shape;107;p6"/>
          <p:cNvSpPr txBox="1"/>
          <p:nvPr/>
        </p:nvSpPr>
        <p:spPr>
          <a:xfrm>
            <a:off x="7787244" y="2504619"/>
            <a:ext cx="585738" cy="338554"/>
          </a:xfrm>
          <a:prstGeom prst="rect">
            <a:avLst/>
          </a:prstGeom>
          <a:solidFill>
            <a:srgbClr val="999999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ja-JP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araD</a:t>
            </a:r>
            <a:endParaRPr b="1"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7"/>
          <p:cNvSpPr txBox="1"/>
          <p:nvPr>
            <p:ph type="title"/>
          </p:nvPr>
        </p:nvSpPr>
        <p:spPr>
          <a:xfrm>
            <a:off x="0" y="-73570"/>
            <a:ext cx="9144000" cy="7171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大腸菌にプラスミドを導入しよう</a:t>
            </a:r>
            <a:endParaRPr/>
          </a:p>
        </p:txBody>
      </p:sp>
      <p:sp>
        <p:nvSpPr>
          <p:cNvPr id="113" name="Google Shape;113;p7"/>
          <p:cNvSpPr txBox="1"/>
          <p:nvPr>
            <p:ph idx="1" type="body"/>
          </p:nvPr>
        </p:nvSpPr>
        <p:spPr>
          <a:xfrm>
            <a:off x="179512" y="1196752"/>
            <a:ext cx="8784976" cy="52571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61950" lvl="0" marL="3619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ja-JP"/>
              <a:t>コンピテントセル（CC）のチューブを入手し、すぐに氷の上に置いて保冷します。</a:t>
            </a:r>
            <a:r>
              <a:rPr lang="ja-JP" sz="2000">
                <a:solidFill>
                  <a:srgbClr val="FF0000"/>
                </a:solidFill>
              </a:rPr>
              <a:t>※チューブの上部を持つこと</a:t>
            </a:r>
            <a:endParaRPr>
              <a:solidFill>
                <a:srgbClr val="FF0000"/>
              </a:solidFill>
            </a:endParaRPr>
          </a:p>
          <a:p>
            <a:pPr indent="-361950" lvl="0" marL="36195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ja-JP"/>
              <a:t>CCチューブにグループIDのラベルをします。</a:t>
            </a:r>
            <a:endParaRPr/>
          </a:p>
          <a:p>
            <a:pPr indent="-361950" lvl="0" marL="36195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ja-JP"/>
              <a:t>2本のチューブにグループID と「P–」または「P+」のラベルをします。その後に、氷上に置きます。</a:t>
            </a:r>
            <a:endParaRPr/>
          </a:p>
          <a:p>
            <a:pPr indent="-361950" lvl="0" marL="36195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ja-JP"/>
              <a:t>P-200マイクロピペットを入手します。 このマイクロピペットは、以下に示すように、CCチューブからP–およびP+チューブにコンピテントセルを添加するために使用します。</a:t>
            </a:r>
            <a:endParaRPr/>
          </a:p>
          <a:p>
            <a:pPr indent="-457200" lvl="1" marL="914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AutoNum type="alphaLcPeriod"/>
            </a:pPr>
            <a:r>
              <a:rPr lang="ja-JP"/>
              <a:t>P-200マイクロピペットを50 μLに設定します。</a:t>
            </a:r>
            <a:endParaRPr/>
          </a:p>
          <a:p>
            <a:pPr indent="-457200" lvl="1" marL="914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AutoNum type="alphaLcPeriod"/>
            </a:pPr>
            <a:r>
              <a:rPr lang="ja-JP"/>
              <a:t>CCチューブ内の細菌細胞を2回静かにピペッティングして、冷やしたP-チューブに50 μLのCCを加えます。 新しいマイクロピペットチップを使用して、P+チューブに同じ手順を繰り返します。 各チューブは保冷のためすばやく氷上に戻します。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8"/>
          <p:cNvSpPr txBox="1"/>
          <p:nvPr>
            <p:ph type="title"/>
          </p:nvPr>
        </p:nvSpPr>
        <p:spPr>
          <a:xfrm>
            <a:off x="0" y="-73570"/>
            <a:ext cx="9144000" cy="7171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大腸菌にプラスミドを導入しよう</a:t>
            </a:r>
            <a:endParaRPr/>
          </a:p>
        </p:txBody>
      </p:sp>
      <p:sp>
        <p:nvSpPr>
          <p:cNvPr id="119" name="Google Shape;119;p8"/>
          <p:cNvSpPr txBox="1"/>
          <p:nvPr>
            <p:ph idx="1" type="body"/>
          </p:nvPr>
        </p:nvSpPr>
        <p:spPr>
          <a:xfrm>
            <a:off x="179512" y="764704"/>
            <a:ext cx="8784976" cy="52571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61950" lvl="0" marL="3619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ja-JP"/>
              <a:t>P-20マイクロピペットを用意し、以下に示すように「P+」チューブにLIGを添加します。</a:t>
            </a:r>
            <a:endParaRPr/>
          </a:p>
          <a:p>
            <a:pPr indent="-457200" lvl="1" marL="914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AutoNum type="alphaLcPeriod"/>
            </a:pPr>
            <a:r>
              <a:rPr lang="ja-JP"/>
              <a:t>P-20マイクロピペットを</a:t>
            </a:r>
            <a:r>
              <a:rPr lang="ja-JP">
                <a:solidFill>
                  <a:srgbClr val="FF0000"/>
                </a:solidFill>
              </a:rPr>
              <a:t>5</a:t>
            </a:r>
            <a:r>
              <a:rPr lang="ja-JP"/>
              <a:t> μLに設定します。</a:t>
            </a:r>
            <a:endParaRPr/>
          </a:p>
          <a:p>
            <a:pPr indent="-457200" lvl="1" marL="914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AutoNum type="alphaLcPeriod"/>
            </a:pPr>
            <a:r>
              <a:rPr lang="ja-JP"/>
              <a:t>冷やしたP+チューブの上部を持ち、</a:t>
            </a:r>
            <a:r>
              <a:rPr lang="ja-JP">
                <a:solidFill>
                  <a:srgbClr val="FF0000"/>
                </a:solidFill>
              </a:rPr>
              <a:t>5</a:t>
            </a:r>
            <a:r>
              <a:rPr lang="ja-JP"/>
              <a:t> μLのLIGを加え、2回ピペッティングします。チューブは保冷のためすばやく氷上に戻します。</a:t>
            </a:r>
            <a:endParaRPr/>
          </a:p>
          <a:p>
            <a:pPr indent="-361950" lvl="0" marL="36195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ja-JP"/>
              <a:t>P-およびP+チューブを氷上に10分間置きます。</a:t>
            </a:r>
            <a:endParaRPr/>
          </a:p>
          <a:p>
            <a:pPr indent="-361950" lvl="0" marL="36195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ja-JP"/>
              <a:t>チューブが氷上にある間に、LB、LB/amp、LB/amp/araを1枚ずつ、計3枚の寒天プレートを準備します。</a:t>
            </a:r>
            <a:endParaRPr/>
          </a:p>
          <a:p>
            <a:pPr indent="-457200" lvl="1" marL="914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AutoNum type="alphaLcPeriod"/>
            </a:pPr>
            <a:r>
              <a:rPr lang="ja-JP"/>
              <a:t>各プレート底部の端に、グループIDを小さく書いてください。</a:t>
            </a:r>
            <a:endParaRPr/>
          </a:p>
          <a:p>
            <a:pPr indent="-457200" lvl="1" marL="914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AutoNum type="alphaLcPeriod"/>
            </a:pPr>
            <a:r>
              <a:rPr lang="ja-JP"/>
              <a:t>LB、LB/ampプレート底部中央に線を引き、片方に「P-」、もう片方に「P+」と書きます。</a:t>
            </a:r>
            <a:endParaRPr/>
          </a:p>
        </p:txBody>
      </p:sp>
      <p:pic>
        <p:nvPicPr>
          <p:cNvPr id="120" name="Google Shape;120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55776" y="4921667"/>
            <a:ext cx="4362275" cy="107526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9"/>
          <p:cNvSpPr txBox="1"/>
          <p:nvPr>
            <p:ph type="title"/>
          </p:nvPr>
        </p:nvSpPr>
        <p:spPr>
          <a:xfrm>
            <a:off x="0" y="-73570"/>
            <a:ext cx="9144000" cy="7171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大腸菌にプラスミドを導入しよう</a:t>
            </a:r>
            <a:endParaRPr/>
          </a:p>
        </p:txBody>
      </p:sp>
      <p:sp>
        <p:nvSpPr>
          <p:cNvPr id="126" name="Google Shape;126;p9"/>
          <p:cNvSpPr txBox="1"/>
          <p:nvPr>
            <p:ph idx="1" type="body"/>
          </p:nvPr>
        </p:nvSpPr>
        <p:spPr>
          <a:xfrm>
            <a:off x="179512" y="764704"/>
            <a:ext cx="8784976" cy="52571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61950" lvl="0" marL="3619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ja-JP"/>
              <a:t>氷上で10分間静置したチューブを、42℃の</a:t>
            </a:r>
            <a:r>
              <a:rPr b="0" i="0" lang="ja-JP">
                <a:solidFill>
                  <a:srgbClr val="1F1F1F"/>
                </a:solidFill>
                <a:latin typeface="Arial"/>
                <a:ea typeface="Arial"/>
                <a:cs typeface="Arial"/>
                <a:sym typeface="Arial"/>
              </a:rPr>
              <a:t>ヒートブロック</a:t>
            </a:r>
            <a:r>
              <a:rPr lang="ja-JP"/>
              <a:t>に、</a:t>
            </a:r>
            <a:r>
              <a:rPr lang="ja-JP" u="sng">
                <a:solidFill>
                  <a:srgbClr val="7030A0"/>
                </a:solidFill>
              </a:rPr>
              <a:t>きっちり1分間</a:t>
            </a:r>
            <a:r>
              <a:rPr lang="ja-JP"/>
              <a:t>入れます。</a:t>
            </a:r>
            <a:endParaRPr/>
          </a:p>
          <a:p>
            <a:pPr indent="-361950" lvl="0" marL="36195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ja-JP"/>
              <a:t>すぐに氷上に戻し、5分間そのままにしておきます。</a:t>
            </a:r>
            <a:endParaRPr/>
          </a:p>
          <a:p>
            <a:pPr indent="-209550" lvl="0" marL="36195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361950" lvl="0" marL="36195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ja-JP"/>
              <a:t>P-およびP+チューブにそれぞれ150 μLのLBを加えます。</a:t>
            </a:r>
            <a:endParaRPr/>
          </a:p>
          <a:p>
            <a:pPr indent="-361950" lvl="0" marL="36195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ja-JP"/>
              <a:t>時間が許せば、チューブを室温で15分間静置します。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BODY">
  <a:themeElements>
    <a:clrScheme name="ユーザー定義 1">
      <a:dk1>
        <a:srgbClr val="000000"/>
      </a:dk1>
      <a:lt1>
        <a:srgbClr val="FFFFFF"/>
      </a:lt1>
      <a:dk2>
        <a:srgbClr val="000000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​​テーマ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2013-04-08T23:24:13Z</dcterms:created>
  <dc:creator>Yasuyuki Goto</dc:creator>
</cp:coreProperties>
</file>