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9" roundtripDataSignature="AMtx7mjdSUxP/RM+Flq3FhsnRco4ps/e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8B94D6D-B9BB-4246-BB9E-BB6CB1852545}">
  <a:tblStyle styleId="{68B94D6D-B9BB-4246-BB9E-BB6CB185254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0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1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2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4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5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6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7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8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9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ODY3">
  <p:cSld name="BODY3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4"/>
          <p:cNvSpPr txBox="1"/>
          <p:nvPr>
            <p:ph type="title"/>
          </p:nvPr>
        </p:nvSpPr>
        <p:spPr>
          <a:xfrm>
            <a:off x="0" y="-71775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ODY1">
  <p:cSld name="BODY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 txBox="1"/>
          <p:nvPr>
            <p:ph type="title"/>
          </p:nvPr>
        </p:nvSpPr>
        <p:spPr>
          <a:xfrm>
            <a:off x="0" y="-73570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" type="body"/>
          </p:nvPr>
        </p:nvSpPr>
        <p:spPr>
          <a:xfrm>
            <a:off x="457200" y="1013012"/>
            <a:ext cx="8229600" cy="5113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-84082"/>
            <a:ext cx="9144000" cy="720725"/>
          </a:xfrm>
          <a:prstGeom prst="rect">
            <a:avLst/>
          </a:prstGeom>
          <a:solidFill>
            <a:srgbClr val="487D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V:\00本部事務\08総務部\03広報課\01広報企画チーム\英訳（ユアン）\13 PPT template\images\mark_logo_80.gif" id="11" name="Google Shape;11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2136" y="6338733"/>
            <a:ext cx="1746245" cy="450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3"/>
          <p:cNvSpPr txBox="1"/>
          <p:nvPr>
            <p:ph type="title"/>
          </p:nvPr>
        </p:nvSpPr>
        <p:spPr>
          <a:xfrm>
            <a:off x="0" y="-83627"/>
            <a:ext cx="914400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テキスト&#10;&#10;中程度の精度で自動的に生成された説明" id="13" name="Google Shape;13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4" y="6263116"/>
            <a:ext cx="2133600" cy="52619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"/>
          <p:cNvSpPr txBox="1"/>
          <p:nvPr>
            <p:ph type="title"/>
          </p:nvPr>
        </p:nvSpPr>
        <p:spPr>
          <a:xfrm>
            <a:off x="0" y="-71775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ABEラボ 5</a:t>
            </a:r>
            <a:endParaRPr/>
          </a:p>
        </p:txBody>
      </p:sp>
      <p:sp>
        <p:nvSpPr>
          <p:cNvPr id="24" name="Google Shape;24;p1"/>
          <p:cNvSpPr txBox="1"/>
          <p:nvPr/>
        </p:nvSpPr>
        <p:spPr>
          <a:xfrm>
            <a:off x="323528" y="2060848"/>
            <a:ext cx="8496944" cy="237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大腸菌にプラスミドを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導入する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"/>
          <p:cNvSpPr txBox="1"/>
          <p:nvPr>
            <p:ph type="title"/>
          </p:nvPr>
        </p:nvSpPr>
        <p:spPr>
          <a:xfrm>
            <a:off x="0" y="-73570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大腸菌にプラスミドを導入しよう</a:t>
            </a:r>
            <a:endParaRPr/>
          </a:p>
        </p:txBody>
      </p:sp>
      <p:sp>
        <p:nvSpPr>
          <p:cNvPr id="132" name="Google Shape;132;p10"/>
          <p:cNvSpPr txBox="1"/>
          <p:nvPr>
            <p:ph idx="1" type="body"/>
          </p:nvPr>
        </p:nvSpPr>
        <p:spPr>
          <a:xfrm>
            <a:off x="179512" y="764704"/>
            <a:ext cx="8784976" cy="5257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361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「P-」チューブについて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P-200マイクロピペットを50 μLに設定します。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P-チューブの細胞を軽く再懸濁してから、 50 μLの細胞を取ります。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ハマグリの殻のように半分だけLBプレートの蓋を開けて、プレートの「P-」側に50 μLを加えて、蓋を閉めます。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スプレッダーを用いて、プレートの「P-」側にだけ優しく広げます。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新しいチップとスプレッダーを用いて、LB/ampプレートにおいても同様の作業をおこないます。</a:t>
            </a:r>
            <a:endParaRPr/>
          </a:p>
          <a:p>
            <a:pPr indent="-330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3" name="Google Shape;133;p10"/>
          <p:cNvSpPr/>
          <p:nvPr/>
        </p:nvSpPr>
        <p:spPr>
          <a:xfrm>
            <a:off x="4824028" y="4736486"/>
            <a:ext cx="720081" cy="48463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70831" y="3814636"/>
            <a:ext cx="2785145" cy="2328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12160" y="4254902"/>
            <a:ext cx="191269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>
            <p:ph type="title"/>
          </p:nvPr>
        </p:nvSpPr>
        <p:spPr>
          <a:xfrm>
            <a:off x="0" y="-73570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大腸菌にプラスミドを導入しよう</a:t>
            </a:r>
            <a:endParaRPr/>
          </a:p>
        </p:txBody>
      </p:sp>
      <p:sp>
        <p:nvSpPr>
          <p:cNvPr id="141" name="Google Shape;141;p11"/>
          <p:cNvSpPr txBox="1"/>
          <p:nvPr>
            <p:ph idx="1" type="body"/>
          </p:nvPr>
        </p:nvSpPr>
        <p:spPr>
          <a:xfrm>
            <a:off x="179512" y="764704"/>
            <a:ext cx="8784976" cy="5257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361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「P+」チューブについて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P+チューブの細胞を軽く再懸濁してから、 50 μLの細胞を取ります。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ハマグリの殻のように半分だけLBプレートの蓋を開けて、プレートの「P+」側に50 μLを加えて、蓋を閉めます。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スプレッダーを用いて、プレートの「P+」側にだけ優しくます。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新しいチップとスプレッダーを用いて、、LB/ampプレートにおいても同様の作業をおこないます。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LB/amp/araプレートには100 μLを加え、プレート全体に広げます。</a:t>
            </a:r>
            <a:endParaRPr/>
          </a:p>
          <a:p>
            <a:pPr indent="-330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2" name="Google Shape;142;p11"/>
          <p:cNvSpPr/>
          <p:nvPr/>
        </p:nvSpPr>
        <p:spPr>
          <a:xfrm>
            <a:off x="5536078" y="4787090"/>
            <a:ext cx="720081" cy="48463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75734" y="4305506"/>
            <a:ext cx="191269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0005" y="3789040"/>
            <a:ext cx="4496499" cy="24807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"/>
          <p:cNvSpPr txBox="1"/>
          <p:nvPr>
            <p:ph type="title"/>
          </p:nvPr>
        </p:nvSpPr>
        <p:spPr>
          <a:xfrm>
            <a:off x="0" y="-73570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大腸菌にプラスミドを導入しよう</a:t>
            </a:r>
            <a:endParaRPr/>
          </a:p>
        </p:txBody>
      </p:sp>
      <p:sp>
        <p:nvSpPr>
          <p:cNvPr id="150" name="Google Shape;150;p12"/>
          <p:cNvSpPr txBox="1"/>
          <p:nvPr>
            <p:ph idx="1" type="body"/>
          </p:nvPr>
        </p:nvSpPr>
        <p:spPr>
          <a:xfrm>
            <a:off x="179512" y="764704"/>
            <a:ext cx="8784976" cy="5257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361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プレートを5-10分程度静置して、加えた液体が寒天にしみこむのを待ちます。</a:t>
            </a:r>
            <a:endParaRPr/>
          </a:p>
          <a:p>
            <a:pPr indent="-3619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3枚のプレートを重ねて、</a:t>
            </a:r>
            <a:r>
              <a:rPr lang="ja-JP">
                <a:solidFill>
                  <a:srgbClr val="7030A0"/>
                </a:solidFill>
              </a:rPr>
              <a:t>逆さま</a:t>
            </a:r>
            <a:r>
              <a:rPr lang="ja-JP"/>
              <a:t>にしてからラップで包み、37℃の培養器で一晩（16-24時間）培養します。</a:t>
            </a:r>
            <a:endParaRPr/>
          </a:p>
          <a:p>
            <a:pPr indent="-2095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095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095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61950" lvl="0" marL="361950" rtl="0" algn="l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ja-JP">
                <a:solidFill>
                  <a:srgbClr val="FF0000"/>
                </a:solidFill>
              </a:rPr>
              <a:t>注：大腸菌がついたチップ、スプレッダーなどは遺伝子組換え生物を含むため、滅菌処理が必要です。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 txBox="1"/>
          <p:nvPr>
            <p:ph type="title"/>
          </p:nvPr>
        </p:nvSpPr>
        <p:spPr>
          <a:xfrm>
            <a:off x="0" y="-73570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遺伝子導入細胞の選抜法</a:t>
            </a:r>
            <a:endParaRPr/>
          </a:p>
        </p:txBody>
      </p:sp>
      <p:sp>
        <p:nvSpPr>
          <p:cNvPr id="30" name="Google Shape;30;p2"/>
          <p:cNvSpPr txBox="1"/>
          <p:nvPr>
            <p:ph idx="1" type="body"/>
          </p:nvPr>
        </p:nvSpPr>
        <p:spPr>
          <a:xfrm>
            <a:off x="457200" y="1013012"/>
            <a:ext cx="8229600" cy="5113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361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遺伝子導入効率は100%ではない。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619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どうやって、形質転換（＝遺伝子導入）された大腸菌だけを選抜できる？</a:t>
            </a:r>
            <a:endParaRPr/>
          </a:p>
        </p:txBody>
      </p:sp>
      <p:pic>
        <p:nvPicPr>
          <p:cNvPr id="31" name="Google Shape;31;p2"/>
          <p:cNvPicPr preferRelativeResize="0"/>
          <p:nvPr/>
        </p:nvPicPr>
        <p:blipFill rotWithShape="1">
          <a:blip r:embed="rId3">
            <a:alphaModFix/>
          </a:blip>
          <a:srcRect b="-3734" l="8276" r="2758" t="2"/>
          <a:stretch/>
        </p:blipFill>
        <p:spPr>
          <a:xfrm>
            <a:off x="323528" y="2852936"/>
            <a:ext cx="3744416" cy="31934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157のイラスト" id="32" name="Google Shape;3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80112" y="3108098"/>
            <a:ext cx="2683101" cy="268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"/>
          <p:cNvSpPr/>
          <p:nvPr/>
        </p:nvSpPr>
        <p:spPr>
          <a:xfrm>
            <a:off x="4535996" y="4207332"/>
            <a:ext cx="576064" cy="48463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 txBox="1"/>
          <p:nvPr>
            <p:ph type="title"/>
          </p:nvPr>
        </p:nvSpPr>
        <p:spPr>
          <a:xfrm>
            <a:off x="0" y="-71775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薬剤耐性遺伝子</a:t>
            </a:r>
            <a:endParaRPr/>
          </a:p>
        </p:txBody>
      </p:sp>
      <p:graphicFrame>
        <p:nvGraphicFramePr>
          <p:cNvPr id="39" name="Google Shape;39;p3"/>
          <p:cNvGraphicFramePr/>
          <p:nvPr/>
        </p:nvGraphicFramePr>
        <p:xfrm>
          <a:off x="709613" y="11969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{68B94D6D-B9BB-4246-BB9E-BB6CB1852545}</a:tableStyleId>
              </a:tblPr>
              <a:tblGrid>
                <a:gridCol w="1339150"/>
                <a:gridCol w="1845200"/>
                <a:gridCol w="3247550"/>
                <a:gridCol w="2003400"/>
              </a:tblGrid>
              <a:tr h="892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 u="none" cap="none" strike="noStrike"/>
                        <a:t>宿主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 u="none" cap="none" strike="noStrike"/>
                        <a:t>選択薬剤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 u="none" cap="none" strike="noStrike"/>
                        <a:t>作用部位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 u="none" cap="none" strike="noStrike"/>
                        <a:t>耐性遺伝子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892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 u="none" cap="none" strike="noStrike"/>
                        <a:t>大腸菌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 u="none" cap="none" strike="noStrike"/>
                        <a:t>Ampicillin</a:t>
                      </a:r>
                      <a:endParaRPr sz="20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 u="none" cap="none" strike="noStrike"/>
                        <a:t>細菌の細胞壁を作るために必要なペプチド転移酵素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i="1" lang="ja-JP" sz="2000"/>
                        <a:t>amp</a:t>
                      </a:r>
                      <a:r>
                        <a:rPr baseline="30000" i="1" lang="ja-JP" sz="2000"/>
                        <a:t>r</a:t>
                      </a:r>
                      <a:endParaRPr sz="2000"/>
                    </a:p>
                  </a:txBody>
                  <a:tcPr marT="45725" marB="45725" marR="91450" marL="91450" anchor="ctr"/>
                </a:tc>
              </a:tr>
              <a:tr h="892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/>
                        <a:t>Kanamycin</a:t>
                      </a:r>
                      <a:endParaRPr sz="20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/>
                        <a:t>細菌性のリボソームによるタンパク質合成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i="1" lang="ja-JP" sz="2000"/>
                        <a:t>kan</a:t>
                      </a:r>
                      <a:endParaRPr sz="2000"/>
                    </a:p>
                  </a:txBody>
                  <a:tcPr marT="45725" marB="45725" marR="91450" marL="91450" anchor="ctr"/>
                </a:tc>
              </a:tr>
              <a:tr h="892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/>
                        <a:t>真核生物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/>
                        <a:t>G418</a:t>
                      </a:r>
                      <a:endParaRPr sz="20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/>
                        <a:t>80Sリボソームによるタンパク質合成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ja-JP" sz="2000"/>
                        <a:t>neo</a:t>
                      </a:r>
                      <a:r>
                        <a:rPr baseline="30000" i="1" lang="ja-JP" sz="2000"/>
                        <a:t>r</a:t>
                      </a:r>
                      <a:endParaRPr sz="2000"/>
                    </a:p>
                  </a:txBody>
                  <a:tcPr marT="45725" marB="45725" marR="91450" marL="91450" anchor="ctr"/>
                </a:tc>
              </a:tr>
              <a:tr h="892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/>
                        <a:t>Hygromycin B</a:t>
                      </a:r>
                      <a:endParaRPr sz="20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ja-JP" sz="2000"/>
                        <a:t>80Sリボソームによるタンパク質合成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ja-JP" sz="2000"/>
                        <a:t>hyg</a:t>
                      </a:r>
                      <a:r>
                        <a:rPr lang="ja-JP" sz="2000"/>
                        <a:t>または</a:t>
                      </a:r>
                      <a:r>
                        <a:rPr i="1" lang="ja-JP" sz="2000"/>
                        <a:t>hph</a:t>
                      </a:r>
                      <a:endParaRPr i="1" sz="20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4"/>
          <p:cNvGrpSpPr/>
          <p:nvPr/>
        </p:nvGrpSpPr>
        <p:grpSpPr>
          <a:xfrm>
            <a:off x="4345163" y="4860247"/>
            <a:ext cx="1512000" cy="720000"/>
            <a:chOff x="1043608" y="4660940"/>
            <a:chExt cx="1512000" cy="720000"/>
          </a:xfrm>
        </p:grpSpPr>
        <p:sp>
          <p:nvSpPr>
            <p:cNvPr id="45" name="Google Shape;45;p4"/>
            <p:cNvSpPr/>
            <p:nvPr/>
          </p:nvSpPr>
          <p:spPr>
            <a:xfrm>
              <a:off x="1043608" y="4660940"/>
              <a:ext cx="1512000" cy="7200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9050">
              <a:solidFill>
                <a:srgbClr val="36609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1115608" y="4732940"/>
              <a:ext cx="1368000" cy="576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9050">
              <a:solidFill>
                <a:srgbClr val="36609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" name="Google Shape;47;p4"/>
          <p:cNvGrpSpPr/>
          <p:nvPr/>
        </p:nvGrpSpPr>
        <p:grpSpPr>
          <a:xfrm>
            <a:off x="755804" y="4860247"/>
            <a:ext cx="1512000" cy="720000"/>
            <a:chOff x="1043608" y="4660940"/>
            <a:chExt cx="1512000" cy="720000"/>
          </a:xfrm>
        </p:grpSpPr>
        <p:sp>
          <p:nvSpPr>
            <p:cNvPr id="48" name="Google Shape;48;p4"/>
            <p:cNvSpPr/>
            <p:nvPr/>
          </p:nvSpPr>
          <p:spPr>
            <a:xfrm>
              <a:off x="1043608" y="4660940"/>
              <a:ext cx="1512000" cy="7200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1115608" y="4732940"/>
              <a:ext cx="1368000" cy="576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" name="Google Shape;50;p4"/>
          <p:cNvSpPr txBox="1"/>
          <p:nvPr>
            <p:ph type="title"/>
          </p:nvPr>
        </p:nvSpPr>
        <p:spPr>
          <a:xfrm>
            <a:off x="0" y="-71775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プラスミドの導入</a:t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4162132" y="4167747"/>
            <a:ext cx="288032" cy="288032"/>
          </a:xfrm>
          <a:prstGeom prst="donut">
            <a:avLst>
              <a:gd fmla="val 16546" name="adj"/>
            </a:avLst>
          </a:prstGeom>
          <a:solidFill>
            <a:srgbClr val="FFC0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4"/>
          <p:cNvSpPr/>
          <p:nvPr/>
        </p:nvSpPr>
        <p:spPr>
          <a:xfrm>
            <a:off x="7650525" y="2414404"/>
            <a:ext cx="288032" cy="288032"/>
          </a:xfrm>
          <a:prstGeom prst="donut">
            <a:avLst>
              <a:gd fmla="val 16546" name="adj"/>
            </a:avLst>
          </a:prstGeom>
          <a:solidFill>
            <a:srgbClr val="FFC0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5300255" y="4387963"/>
            <a:ext cx="288032" cy="288032"/>
          </a:xfrm>
          <a:prstGeom prst="donut">
            <a:avLst>
              <a:gd fmla="val 16546" name="adj"/>
            </a:avLst>
          </a:prstGeom>
          <a:solidFill>
            <a:srgbClr val="FFC0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4"/>
          <p:cNvSpPr/>
          <p:nvPr/>
        </p:nvSpPr>
        <p:spPr>
          <a:xfrm>
            <a:off x="4741131" y="5807163"/>
            <a:ext cx="288032" cy="288032"/>
          </a:xfrm>
          <a:prstGeom prst="donut">
            <a:avLst>
              <a:gd fmla="val 16546" name="adj"/>
            </a:avLst>
          </a:prstGeom>
          <a:solidFill>
            <a:srgbClr val="FFC0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4"/>
          <p:cNvSpPr/>
          <p:nvPr/>
        </p:nvSpPr>
        <p:spPr>
          <a:xfrm>
            <a:off x="4666188" y="5076231"/>
            <a:ext cx="288032" cy="288032"/>
          </a:xfrm>
          <a:prstGeom prst="donut">
            <a:avLst>
              <a:gd fmla="val 16546" name="adj"/>
            </a:avLst>
          </a:prstGeom>
          <a:solidFill>
            <a:srgbClr val="FFC0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4"/>
          <p:cNvSpPr/>
          <p:nvPr/>
        </p:nvSpPr>
        <p:spPr>
          <a:xfrm>
            <a:off x="3907904" y="5751923"/>
            <a:ext cx="288032" cy="288032"/>
          </a:xfrm>
          <a:prstGeom prst="donut">
            <a:avLst>
              <a:gd fmla="val 16546" name="adj"/>
            </a:avLst>
          </a:prstGeom>
          <a:solidFill>
            <a:srgbClr val="FFC0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4"/>
          <p:cNvSpPr/>
          <p:nvPr/>
        </p:nvSpPr>
        <p:spPr>
          <a:xfrm>
            <a:off x="7070730" y="3558262"/>
            <a:ext cx="288032" cy="288032"/>
          </a:xfrm>
          <a:prstGeom prst="donut">
            <a:avLst>
              <a:gd fmla="val 16546" name="adj"/>
            </a:avLst>
          </a:prstGeom>
          <a:solidFill>
            <a:srgbClr val="FFC0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4"/>
          <p:cNvSpPr/>
          <p:nvPr/>
        </p:nvSpPr>
        <p:spPr>
          <a:xfrm>
            <a:off x="6788093" y="2899261"/>
            <a:ext cx="288032" cy="288032"/>
          </a:xfrm>
          <a:prstGeom prst="donut">
            <a:avLst>
              <a:gd fmla="val 16546" name="adj"/>
            </a:avLst>
          </a:prstGeom>
          <a:solidFill>
            <a:srgbClr val="FFC0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4"/>
          <p:cNvSpPr/>
          <p:nvPr/>
        </p:nvSpPr>
        <p:spPr>
          <a:xfrm>
            <a:off x="8541367" y="2389329"/>
            <a:ext cx="288032" cy="288032"/>
          </a:xfrm>
          <a:prstGeom prst="donut">
            <a:avLst>
              <a:gd fmla="val 16546" name="adj"/>
            </a:avLst>
          </a:prstGeom>
          <a:solidFill>
            <a:srgbClr val="FFC0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4"/>
          <p:cNvSpPr/>
          <p:nvPr/>
        </p:nvSpPr>
        <p:spPr>
          <a:xfrm>
            <a:off x="8675459" y="3563301"/>
            <a:ext cx="288032" cy="288032"/>
          </a:xfrm>
          <a:prstGeom prst="donut">
            <a:avLst>
              <a:gd fmla="val 16546" name="adj"/>
            </a:avLst>
          </a:prstGeom>
          <a:solidFill>
            <a:srgbClr val="FFC0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4"/>
          <p:cNvSpPr/>
          <p:nvPr/>
        </p:nvSpPr>
        <p:spPr>
          <a:xfrm>
            <a:off x="7884368" y="3887555"/>
            <a:ext cx="288032" cy="288032"/>
          </a:xfrm>
          <a:prstGeom prst="donut">
            <a:avLst>
              <a:gd fmla="val 16546" name="adj"/>
            </a:avLst>
          </a:prstGeom>
          <a:solidFill>
            <a:srgbClr val="FFC0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4"/>
          <p:cNvSpPr/>
          <p:nvPr/>
        </p:nvSpPr>
        <p:spPr>
          <a:xfrm>
            <a:off x="1029784" y="5050051"/>
            <a:ext cx="288032" cy="288032"/>
          </a:xfrm>
          <a:prstGeom prst="donut">
            <a:avLst>
              <a:gd fmla="val 16546" name="adj"/>
            </a:avLst>
          </a:prstGeom>
          <a:solidFill>
            <a:srgbClr val="FFC0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4"/>
          <p:cNvSpPr/>
          <p:nvPr/>
        </p:nvSpPr>
        <p:spPr>
          <a:xfrm>
            <a:off x="3131840" y="1275901"/>
            <a:ext cx="576064" cy="48463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4"/>
          <p:cNvSpPr/>
          <p:nvPr/>
        </p:nvSpPr>
        <p:spPr>
          <a:xfrm rot="2075123">
            <a:off x="6429812" y="2041392"/>
            <a:ext cx="576064" cy="48463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4"/>
          <p:cNvSpPr/>
          <p:nvPr/>
        </p:nvSpPr>
        <p:spPr>
          <a:xfrm rot="8049153">
            <a:off x="6408204" y="3905436"/>
            <a:ext cx="576064" cy="48463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4"/>
          <p:cNvSpPr/>
          <p:nvPr/>
        </p:nvSpPr>
        <p:spPr>
          <a:xfrm rot="10800000">
            <a:off x="3055174" y="4948795"/>
            <a:ext cx="576064" cy="48463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4"/>
          <p:cNvSpPr txBox="1"/>
          <p:nvPr/>
        </p:nvSpPr>
        <p:spPr>
          <a:xfrm>
            <a:off x="696294" y="2104630"/>
            <a:ext cx="16561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通常の大腸菌</a:t>
            </a:r>
            <a:endParaRPr/>
          </a:p>
        </p:txBody>
      </p:sp>
      <p:sp>
        <p:nvSpPr>
          <p:cNvPr id="68" name="Google Shape;68;p4"/>
          <p:cNvSpPr txBox="1"/>
          <p:nvPr/>
        </p:nvSpPr>
        <p:spPr>
          <a:xfrm>
            <a:off x="4234001" y="2079900"/>
            <a:ext cx="2046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コンピテントセル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(CC)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4"/>
          <p:cNvSpPr txBox="1"/>
          <p:nvPr/>
        </p:nvSpPr>
        <p:spPr>
          <a:xfrm>
            <a:off x="2423524" y="836712"/>
            <a:ext cx="181622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カルシウム処理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4"/>
          <p:cNvSpPr txBox="1"/>
          <p:nvPr/>
        </p:nvSpPr>
        <p:spPr>
          <a:xfrm>
            <a:off x="6436196" y="4658321"/>
            <a:ext cx="18162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熱ショック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4"/>
          <p:cNvSpPr txBox="1"/>
          <p:nvPr/>
        </p:nvSpPr>
        <p:spPr>
          <a:xfrm>
            <a:off x="6545649" y="1652075"/>
            <a:ext cx="2046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プラスミドを加える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4"/>
          <p:cNvSpPr txBox="1"/>
          <p:nvPr/>
        </p:nvSpPr>
        <p:spPr>
          <a:xfrm>
            <a:off x="443301" y="5663000"/>
            <a:ext cx="2306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目的のプラスミドが導入された大腸菌</a:t>
            </a:r>
            <a:endParaRPr/>
          </a:p>
        </p:txBody>
      </p:sp>
      <p:grpSp>
        <p:nvGrpSpPr>
          <p:cNvPr id="73" name="Google Shape;73;p4"/>
          <p:cNvGrpSpPr/>
          <p:nvPr/>
        </p:nvGrpSpPr>
        <p:grpSpPr>
          <a:xfrm>
            <a:off x="755804" y="1176933"/>
            <a:ext cx="1512000" cy="720000"/>
            <a:chOff x="1043608" y="4660940"/>
            <a:chExt cx="1512000" cy="720000"/>
          </a:xfrm>
        </p:grpSpPr>
        <p:sp>
          <p:nvSpPr>
            <p:cNvPr id="74" name="Google Shape;74;p4"/>
            <p:cNvSpPr/>
            <p:nvPr/>
          </p:nvSpPr>
          <p:spPr>
            <a:xfrm>
              <a:off x="1043608" y="4660940"/>
              <a:ext cx="1512000" cy="7200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115608" y="4732940"/>
              <a:ext cx="1368000" cy="576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" name="Google Shape;76;p4"/>
          <p:cNvGrpSpPr/>
          <p:nvPr/>
        </p:nvGrpSpPr>
        <p:grpSpPr>
          <a:xfrm>
            <a:off x="4571938" y="1176926"/>
            <a:ext cx="1512000" cy="720000"/>
            <a:chOff x="1043608" y="4660940"/>
            <a:chExt cx="1512000" cy="720000"/>
          </a:xfrm>
        </p:grpSpPr>
        <p:sp>
          <p:nvSpPr>
            <p:cNvPr id="77" name="Google Shape;77;p4"/>
            <p:cNvSpPr/>
            <p:nvPr/>
          </p:nvSpPr>
          <p:spPr>
            <a:xfrm>
              <a:off x="1043608" y="4660940"/>
              <a:ext cx="1512000" cy="7200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9050">
              <a:solidFill>
                <a:srgbClr val="36609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115608" y="4732940"/>
              <a:ext cx="1368000" cy="576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9050">
              <a:solidFill>
                <a:srgbClr val="36609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" name="Google Shape;79;p4"/>
          <p:cNvGrpSpPr/>
          <p:nvPr/>
        </p:nvGrpSpPr>
        <p:grpSpPr>
          <a:xfrm>
            <a:off x="7272384" y="2822421"/>
            <a:ext cx="1512000" cy="720000"/>
            <a:chOff x="1043608" y="4660940"/>
            <a:chExt cx="1512000" cy="720000"/>
          </a:xfrm>
        </p:grpSpPr>
        <p:sp>
          <p:nvSpPr>
            <p:cNvPr id="80" name="Google Shape;80;p4"/>
            <p:cNvSpPr/>
            <p:nvPr/>
          </p:nvSpPr>
          <p:spPr>
            <a:xfrm>
              <a:off x="1043608" y="4660940"/>
              <a:ext cx="1512000" cy="7200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9050">
              <a:solidFill>
                <a:srgbClr val="36609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1115608" y="4732940"/>
              <a:ext cx="1368000" cy="576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9050">
              <a:solidFill>
                <a:srgbClr val="36609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2" name="Google Shape;82;p4"/>
          <p:cNvSpPr/>
          <p:nvPr/>
        </p:nvSpPr>
        <p:spPr>
          <a:xfrm flipH="1">
            <a:off x="2402631" y="2182517"/>
            <a:ext cx="1816222" cy="582715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4F81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4"/>
          <p:cNvSpPr txBox="1"/>
          <p:nvPr/>
        </p:nvSpPr>
        <p:spPr>
          <a:xfrm>
            <a:off x="2065939" y="2798227"/>
            <a:ext cx="275841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温めるとプラスミドを取り込む能力を失ってしまう！！</a:t>
            </a: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"/>
          <p:cNvSpPr txBox="1"/>
          <p:nvPr>
            <p:ph type="title"/>
          </p:nvPr>
        </p:nvSpPr>
        <p:spPr>
          <a:xfrm>
            <a:off x="0" y="-71775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ラクトースオペロン</a:t>
            </a:r>
            <a:endParaRPr/>
          </a:p>
        </p:txBody>
      </p:sp>
      <p:grpSp>
        <p:nvGrpSpPr>
          <p:cNvPr id="89" name="Google Shape;89;p5"/>
          <p:cNvGrpSpPr/>
          <p:nvPr/>
        </p:nvGrpSpPr>
        <p:grpSpPr>
          <a:xfrm>
            <a:off x="1765341" y="908720"/>
            <a:ext cx="5611732" cy="4882814"/>
            <a:chOff x="797" y="432"/>
            <a:chExt cx="4165" cy="3624"/>
          </a:xfrm>
        </p:grpSpPr>
        <p:sp>
          <p:nvSpPr>
            <p:cNvPr descr="Fig7-39" id="90" name="Google Shape;90;p5"/>
            <p:cNvSpPr/>
            <p:nvPr/>
          </p:nvSpPr>
          <p:spPr>
            <a:xfrm>
              <a:off x="797" y="432"/>
              <a:ext cx="4165" cy="3456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762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797" y="3912"/>
              <a:ext cx="4165" cy="1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Fig7-39</a:t>
              </a:r>
              <a:endParaRPr/>
            </a:p>
          </p:txBody>
        </p:sp>
      </p:grpSp>
      <p:sp>
        <p:nvSpPr>
          <p:cNvPr id="92" name="Google Shape;92;p5"/>
          <p:cNvSpPr txBox="1"/>
          <p:nvPr/>
        </p:nvSpPr>
        <p:spPr>
          <a:xfrm>
            <a:off x="1835696" y="5877272"/>
            <a:ext cx="5548808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ja-JP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Molecular Biology of THE CELL</a:t>
            </a:r>
            <a:r>
              <a:rPr lang="ja-JP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5th Edition  (©2010 Newton Press / ©2008 Garland Science)</a:t>
            </a:r>
            <a:endParaRPr/>
          </a:p>
        </p:txBody>
      </p:sp>
      <p:sp>
        <p:nvSpPr>
          <p:cNvPr id="93" name="Google Shape;93;p5"/>
          <p:cNvSpPr txBox="1"/>
          <p:nvPr/>
        </p:nvSpPr>
        <p:spPr>
          <a:xfrm>
            <a:off x="214784" y="4221088"/>
            <a:ext cx="131638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グルコース↓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⇓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cAMP↑</a:t>
            </a:r>
            <a:endParaRPr/>
          </a:p>
        </p:txBody>
      </p:sp>
      <p:sp>
        <p:nvSpPr>
          <p:cNvPr id="94" name="Google Shape;94;p5"/>
          <p:cNvSpPr txBox="1"/>
          <p:nvPr/>
        </p:nvSpPr>
        <p:spPr>
          <a:xfrm>
            <a:off x="79330" y="3069290"/>
            <a:ext cx="15872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カタボライト抑制</a:t>
            </a:r>
            <a:endParaRPr/>
          </a:p>
        </p:txBody>
      </p:sp>
      <p:sp>
        <p:nvSpPr>
          <p:cNvPr id="95" name="Google Shape;95;p5"/>
          <p:cNvSpPr txBox="1"/>
          <p:nvPr/>
        </p:nvSpPr>
        <p:spPr>
          <a:xfrm>
            <a:off x="1765341" y="909946"/>
            <a:ext cx="1236236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カタボライト遺伝子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活性化蛋白質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5"/>
          <p:cNvSpPr txBox="1"/>
          <p:nvPr/>
        </p:nvSpPr>
        <p:spPr>
          <a:xfrm>
            <a:off x="7582633" y="3552847"/>
            <a:ext cx="123783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ラクトースが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くっつくと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離れる</a:t>
            </a:r>
            <a:endParaRPr/>
          </a:p>
        </p:txBody>
      </p:sp>
      <p:cxnSp>
        <p:nvCxnSpPr>
          <p:cNvPr id="97" name="Google Shape;97;p5"/>
          <p:cNvCxnSpPr>
            <a:stCxn id="96" idx="1"/>
          </p:cNvCxnSpPr>
          <p:nvPr/>
        </p:nvCxnSpPr>
        <p:spPr>
          <a:xfrm rot="10800000">
            <a:off x="5940133" y="3968346"/>
            <a:ext cx="1642500" cy="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"/>
          <p:cNvSpPr txBox="1"/>
          <p:nvPr>
            <p:ph type="title"/>
          </p:nvPr>
        </p:nvSpPr>
        <p:spPr>
          <a:xfrm>
            <a:off x="0" y="-71775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L-アラビノースオペロン</a:t>
            </a:r>
            <a:endParaRPr/>
          </a:p>
        </p:txBody>
      </p:sp>
      <p:pic>
        <p:nvPicPr>
          <p:cNvPr id="103" name="Google Shape;10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7879" y="1628800"/>
            <a:ext cx="8728242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6"/>
          <p:cNvSpPr txBox="1"/>
          <p:nvPr/>
        </p:nvSpPr>
        <p:spPr>
          <a:xfrm>
            <a:off x="7384888" y="5217275"/>
            <a:ext cx="116961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Wikipedia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6"/>
          <p:cNvSpPr txBox="1"/>
          <p:nvPr/>
        </p:nvSpPr>
        <p:spPr>
          <a:xfrm>
            <a:off x="207879" y="4912401"/>
            <a:ext cx="131638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グルコース↓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⇓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cAMP↑</a:t>
            </a:r>
            <a:endParaRPr/>
          </a:p>
        </p:txBody>
      </p:sp>
      <p:sp>
        <p:nvSpPr>
          <p:cNvPr id="106" name="Google Shape;106;p6"/>
          <p:cNvSpPr txBox="1"/>
          <p:nvPr/>
        </p:nvSpPr>
        <p:spPr>
          <a:xfrm>
            <a:off x="72425" y="3760603"/>
            <a:ext cx="15872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カタボライト抑制</a:t>
            </a:r>
            <a:endParaRPr/>
          </a:p>
        </p:txBody>
      </p:sp>
      <p:sp>
        <p:nvSpPr>
          <p:cNvPr id="107" name="Google Shape;107;p6"/>
          <p:cNvSpPr txBox="1"/>
          <p:nvPr/>
        </p:nvSpPr>
        <p:spPr>
          <a:xfrm>
            <a:off x="7787244" y="2504619"/>
            <a:ext cx="585738" cy="338554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araD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/>
          <p:nvPr>
            <p:ph type="title"/>
          </p:nvPr>
        </p:nvSpPr>
        <p:spPr>
          <a:xfrm>
            <a:off x="0" y="-73570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大腸菌にプラスミドを導入しよう</a:t>
            </a:r>
            <a:endParaRPr/>
          </a:p>
        </p:txBody>
      </p:sp>
      <p:sp>
        <p:nvSpPr>
          <p:cNvPr id="113" name="Google Shape;113;p7"/>
          <p:cNvSpPr txBox="1"/>
          <p:nvPr>
            <p:ph idx="1" type="body"/>
          </p:nvPr>
        </p:nvSpPr>
        <p:spPr>
          <a:xfrm>
            <a:off x="179512" y="1196752"/>
            <a:ext cx="8784976" cy="5257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361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コンピテントセル（CC）のチューブを入手し、すぐに氷の上に置いて保冷します。</a:t>
            </a:r>
            <a:r>
              <a:rPr lang="ja-JP" sz="2000">
                <a:solidFill>
                  <a:srgbClr val="FF0000"/>
                </a:solidFill>
              </a:rPr>
              <a:t>※チューブの上部を持つこと</a:t>
            </a:r>
            <a:endParaRPr>
              <a:solidFill>
                <a:srgbClr val="FF0000"/>
              </a:solidFill>
            </a:endParaRPr>
          </a:p>
          <a:p>
            <a:pPr indent="-3619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CCチューブにグループIDのラベルをします。</a:t>
            </a:r>
            <a:endParaRPr/>
          </a:p>
          <a:p>
            <a:pPr indent="-3619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2本のチューブにグループID と「P–」または「P+」のラベルをします。その後に、氷上に置きます。</a:t>
            </a:r>
            <a:endParaRPr/>
          </a:p>
          <a:p>
            <a:pPr indent="-3619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P-200マイクロピペットを入手します。 このマイクロピペットは、以下に示すように、CCチューブからP–およびP+チューブにコンピテントセルを添加するために使用します。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P-200マイクロピペットを50 μLに設定します。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CCチューブ内の細菌細胞を2回静かにピペッティングして、冷やしたP-チューブに50 μLのCCを加えます。 新しいマイクロピペットチップを使用して、P+チューブに同じ手順を繰り返します。 各チューブは保冷のためすばやく氷上に戻します。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"/>
          <p:cNvSpPr txBox="1"/>
          <p:nvPr>
            <p:ph type="title"/>
          </p:nvPr>
        </p:nvSpPr>
        <p:spPr>
          <a:xfrm>
            <a:off x="0" y="-73570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大腸菌にプラスミドを導入しよう</a:t>
            </a:r>
            <a:endParaRPr/>
          </a:p>
        </p:txBody>
      </p:sp>
      <p:sp>
        <p:nvSpPr>
          <p:cNvPr id="119" name="Google Shape;119;p8"/>
          <p:cNvSpPr txBox="1"/>
          <p:nvPr>
            <p:ph idx="1" type="body"/>
          </p:nvPr>
        </p:nvSpPr>
        <p:spPr>
          <a:xfrm>
            <a:off x="179512" y="764704"/>
            <a:ext cx="8784976" cy="5257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361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P-20マイクロピペットを用意し、以下に示すように「P+」チューブにLIGを添加します。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P-20マイクロピペットを</a:t>
            </a:r>
            <a:r>
              <a:rPr lang="ja-JP">
                <a:solidFill>
                  <a:srgbClr val="FF0000"/>
                </a:solidFill>
              </a:rPr>
              <a:t>5</a:t>
            </a:r>
            <a:r>
              <a:rPr lang="ja-JP"/>
              <a:t> μLに設定します。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冷やしたP+チューブの上部を持ち、</a:t>
            </a:r>
            <a:r>
              <a:rPr lang="ja-JP">
                <a:solidFill>
                  <a:srgbClr val="FF0000"/>
                </a:solidFill>
              </a:rPr>
              <a:t>5</a:t>
            </a:r>
            <a:r>
              <a:rPr lang="ja-JP"/>
              <a:t> μLのLIGを加え、2回ピペッティングします。チューブは保冷のためすばやく氷上に戻します。</a:t>
            </a:r>
            <a:endParaRPr/>
          </a:p>
          <a:p>
            <a:pPr indent="-3619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P-およびP+チューブを氷上に10分間置きます。</a:t>
            </a:r>
            <a:endParaRPr/>
          </a:p>
          <a:p>
            <a:pPr indent="-3619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チューブが氷上にある間に、LB、LB/amp、LB/amp/araを1枚ずつ、計3枚の寒天プレートを準備します。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各プレート底部の端に、グループIDを小さく書いてください。</a:t>
            </a:r>
            <a:endParaRPr/>
          </a:p>
          <a:p>
            <a:pPr indent="-4572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ja-JP"/>
              <a:t>LB、LB/ampプレート底部中央に線を引き、片方に「P-」、もう片方に「P+」と書きます。</a:t>
            </a:r>
            <a:endParaRPr/>
          </a:p>
        </p:txBody>
      </p:sp>
      <p:pic>
        <p:nvPicPr>
          <p:cNvPr id="120" name="Google Shape;12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5776" y="4921667"/>
            <a:ext cx="4362275" cy="1075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"/>
          <p:cNvSpPr txBox="1"/>
          <p:nvPr>
            <p:ph type="title"/>
          </p:nvPr>
        </p:nvSpPr>
        <p:spPr>
          <a:xfrm>
            <a:off x="0" y="-73570"/>
            <a:ext cx="9144000" cy="71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大腸菌にプラスミドを導入しよう</a:t>
            </a:r>
            <a:endParaRPr/>
          </a:p>
        </p:txBody>
      </p:sp>
      <p:sp>
        <p:nvSpPr>
          <p:cNvPr id="126" name="Google Shape;126;p9"/>
          <p:cNvSpPr txBox="1"/>
          <p:nvPr>
            <p:ph idx="1" type="body"/>
          </p:nvPr>
        </p:nvSpPr>
        <p:spPr>
          <a:xfrm>
            <a:off x="179512" y="764704"/>
            <a:ext cx="8784976" cy="5257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361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氷上で10分間静置したチューブを、42℃の</a:t>
            </a:r>
            <a:r>
              <a:rPr b="0" i="0" lang="ja-JP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ヒートブロック</a:t>
            </a:r>
            <a:r>
              <a:rPr lang="ja-JP"/>
              <a:t>に、</a:t>
            </a:r>
            <a:r>
              <a:rPr lang="ja-JP" u="sng">
                <a:solidFill>
                  <a:srgbClr val="7030A0"/>
                </a:solidFill>
              </a:rPr>
              <a:t>きっちり1分間</a:t>
            </a:r>
            <a:r>
              <a:rPr lang="ja-JP"/>
              <a:t>入れます。</a:t>
            </a:r>
            <a:endParaRPr/>
          </a:p>
          <a:p>
            <a:pPr indent="-3619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すぐに氷上に戻し、5分間そのままにしておきます。</a:t>
            </a:r>
            <a:endParaRPr/>
          </a:p>
          <a:p>
            <a:pPr indent="-2095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619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P-およびP+チューブにそれぞれ150 μLのLBを加えます。</a:t>
            </a:r>
            <a:endParaRPr/>
          </a:p>
          <a:p>
            <a:pPr indent="-361950" lvl="0" marL="361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/>
              <a:t>時間が許せば、チューブを室温で15分間静置します。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ODY">
  <a:themeElements>
    <a:clrScheme name="ユーザー定義 1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​​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2013-04-08T23:24:13Z</dcterms:created>
  <dc:creator>Yasuyuki Goto</dc:creator>
</cp:coreProperties>
</file>