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33DAEF4-ACF2-4A34-9A98-2A6B067CD46F}">
  <a:tblStyle styleId="{533DAEF4-ACF2-4A34-9A98-2A6B067CD46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00FDFAA8-855D-4C16-94CC-74881A9299A7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2" type="sldNum"/>
          </p:nvPr>
        </p:nvSpPr>
        <p:spPr>
          <a:xfrm>
            <a:off x="19431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5dafa28b1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205dafa28b1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079a80045_1_172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7" name="Google Shape;237;g2b079a80045_1_172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g2b079a80045_1_172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079a80045_1_178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2b079a80045_1_178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2b079a80045_1_178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b079a80045_1_191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b079a80045_1_191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8" name="Google Shape;258;g2b079a80045_1_191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05edd516b0_0_341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205edd516b0_0_341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205edd516b0_0_341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05dafa28b1_0_147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205dafa28b1_0_1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205dafa28b1_0_1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6610ec3ab6_0_77:notes"/>
          <p:cNvSpPr/>
          <p:nvPr>
            <p:ph idx="2" type="sldImg"/>
          </p:nvPr>
        </p:nvSpPr>
        <p:spPr>
          <a:xfrm>
            <a:off x="217488" y="317500"/>
            <a:ext cx="643260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26610ec3ab6_0_77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0" name="Google Shape;280;g26610ec3ab6_0_77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b079a80045_1_206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2b079a80045_1_206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2b079a80045_1_206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b079a80045_1_214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g2b079a80045_1_214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4" name="Google Shape;294;g2b079a80045_1_214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05dafa28b1_0_155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g205dafa28b1_0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b079a80045_1_1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2b079a80045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6610ec3ab6_0_0:notes"/>
          <p:cNvSpPr/>
          <p:nvPr>
            <p:ph idx="2" type="sldImg"/>
          </p:nvPr>
        </p:nvSpPr>
        <p:spPr>
          <a:xfrm>
            <a:off x="217449" y="317809"/>
            <a:ext cx="6432900" cy="361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6610ec3ab6_0_0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6610ec3ab6_0_0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4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5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6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7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7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8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9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9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0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10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p10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1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1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6610ec3ab6_0_6:notes"/>
          <p:cNvSpPr/>
          <p:nvPr>
            <p:ph idx="2" type="sldImg"/>
          </p:nvPr>
        </p:nvSpPr>
        <p:spPr>
          <a:xfrm>
            <a:off x="217449" y="317809"/>
            <a:ext cx="6432900" cy="361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6610ec3ab6_0_6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26610ec3ab6_0_6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2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2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3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3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4:notes"/>
          <p:cNvSpPr txBox="1"/>
          <p:nvPr>
            <p:ph idx="1" type="body"/>
          </p:nvPr>
        </p:nvSpPr>
        <p:spPr>
          <a:xfrm>
            <a:off x="217449" y="4059043"/>
            <a:ext cx="6433015" cy="4626169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14:notes"/>
          <p:cNvSpPr/>
          <p:nvPr>
            <p:ph idx="2" type="sldImg"/>
          </p:nvPr>
        </p:nvSpPr>
        <p:spPr>
          <a:xfrm>
            <a:off x="217449" y="317809"/>
            <a:ext cx="6433015" cy="3618571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661da21525_0_0:notes"/>
          <p:cNvSpPr/>
          <p:nvPr>
            <p:ph idx="2" type="sldImg"/>
          </p:nvPr>
        </p:nvSpPr>
        <p:spPr>
          <a:xfrm>
            <a:off x="217449" y="317809"/>
            <a:ext cx="6432900" cy="361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661da21525_0_0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2661da21525_0_0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610ec3ab6_0_15:notes"/>
          <p:cNvSpPr/>
          <p:nvPr>
            <p:ph idx="2" type="sldImg"/>
          </p:nvPr>
        </p:nvSpPr>
        <p:spPr>
          <a:xfrm>
            <a:off x="217449" y="317809"/>
            <a:ext cx="6432900" cy="361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6610ec3ab6_0_15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26610ec3ab6_0_15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6610ec3ab6_0_23:notes"/>
          <p:cNvSpPr/>
          <p:nvPr>
            <p:ph idx="2" type="sldImg"/>
          </p:nvPr>
        </p:nvSpPr>
        <p:spPr>
          <a:xfrm>
            <a:off x="217449" y="317809"/>
            <a:ext cx="6432900" cy="361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6610ec3ab6_0_23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6610ec3ab6_0_23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b079a80045_1_154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g2b079a80045_1_154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g2b079a80045_1_154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6610ec3ab6_0_43:notes"/>
          <p:cNvSpPr/>
          <p:nvPr>
            <p:ph idx="2" type="sldImg"/>
          </p:nvPr>
        </p:nvSpPr>
        <p:spPr>
          <a:xfrm>
            <a:off x="217488" y="317500"/>
            <a:ext cx="643260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g26610ec3ab6_0_43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26610ec3ab6_0_43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b079a80045_1_161:notes"/>
          <p:cNvSpPr/>
          <p:nvPr>
            <p:ph idx="2" type="sldImg"/>
          </p:nvPr>
        </p:nvSpPr>
        <p:spPr>
          <a:xfrm>
            <a:off x="217488" y="317500"/>
            <a:ext cx="6432550" cy="361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g2b079a80045_1_161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2b079a80045_1_161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610ec3ab6_0_34:notes"/>
          <p:cNvSpPr/>
          <p:nvPr>
            <p:ph idx="2" type="sldImg"/>
          </p:nvPr>
        </p:nvSpPr>
        <p:spPr>
          <a:xfrm>
            <a:off x="217449" y="317809"/>
            <a:ext cx="6432900" cy="3618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6610ec3ab6_0_34:notes"/>
          <p:cNvSpPr txBox="1"/>
          <p:nvPr>
            <p:ph idx="1" type="body"/>
          </p:nvPr>
        </p:nvSpPr>
        <p:spPr>
          <a:xfrm>
            <a:off x="217449" y="4059043"/>
            <a:ext cx="6432900" cy="4626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6610ec3ab6_0_34:notes"/>
          <p:cNvSpPr txBox="1"/>
          <p:nvPr>
            <p:ph idx="12" type="sldNum"/>
          </p:nvPr>
        </p:nvSpPr>
        <p:spPr>
          <a:xfrm>
            <a:off x="1943100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_3" showMasterSp="0">
  <p:cSld name="Section Slide_3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4358640"/>
            <a:ext cx="9144000" cy="784860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571502" y="1797303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01435" y="4615195"/>
            <a:ext cx="191564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akeaway (right) 1">
  <p:cSld name="Image and Takeaway (right)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/>
          <p:nvPr>
            <p:ph idx="2" type="pic"/>
          </p:nvPr>
        </p:nvSpPr>
        <p:spPr>
          <a:xfrm>
            <a:off x="1" y="1007707"/>
            <a:ext cx="6026700" cy="35517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6069992" y="1008064"/>
            <a:ext cx="3074100" cy="355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82875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000"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1600">
                <a:solidFill>
                  <a:schemeClr val="lt1"/>
                </a:solidFill>
              </a:defRPr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type="title"/>
          </p:nvPr>
        </p:nvSpPr>
        <p:spPr>
          <a:xfrm>
            <a:off x="363539" y="440247"/>
            <a:ext cx="8416800" cy="49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sz="2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4005072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71501" y="4460430"/>
            <a:ext cx="7449344" cy="2948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20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71501" y="4102228"/>
            <a:ext cx="7449344" cy="346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b="1" sz="24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type="title"/>
          </p:nvPr>
        </p:nvSpPr>
        <p:spPr>
          <a:xfrm>
            <a:off x="571502" y="1490827"/>
            <a:ext cx="7441435" cy="514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" name="Google Shape;4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91388" y="4430572"/>
            <a:ext cx="2681900" cy="6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0" y="1007707"/>
            <a:ext cx="9144000" cy="35466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4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363538" y="1280161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2" type="body"/>
          </p:nvPr>
        </p:nvSpPr>
        <p:spPr>
          <a:xfrm>
            <a:off x="4648059" y="1280161"/>
            <a:ext cx="413226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Content">
  <p:cSld name="Sub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63539" y="1554481"/>
            <a:ext cx="8416925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2" type="body"/>
          </p:nvPr>
        </p:nvSpPr>
        <p:spPr>
          <a:xfrm>
            <a:off x="363539" y="1146176"/>
            <a:ext cx="8416924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ubtitle and Content">
  <p:cSld name="Two Subtitle and Conten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63538" y="1554481"/>
            <a:ext cx="4133088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363538" y="1146176"/>
            <a:ext cx="41330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3" type="body"/>
          </p:nvPr>
        </p:nvSpPr>
        <p:spPr>
          <a:xfrm>
            <a:off x="4647374" y="1554481"/>
            <a:ext cx="4133088" cy="2924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4" type="body"/>
          </p:nvPr>
        </p:nvSpPr>
        <p:spPr>
          <a:xfrm>
            <a:off x="4647374" y="1146176"/>
            <a:ext cx="4133088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anel Image">
  <p:cSld name="Three Panel Image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/>
          <p:nvPr>
            <p:ph idx="2" type="pic"/>
          </p:nvPr>
        </p:nvSpPr>
        <p:spPr>
          <a:xfrm>
            <a:off x="3121044" y="1007705"/>
            <a:ext cx="2909455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8"/>
          <p:cNvSpPr/>
          <p:nvPr>
            <p:ph idx="3" type="pic"/>
          </p:nvPr>
        </p:nvSpPr>
        <p:spPr>
          <a:xfrm>
            <a:off x="6066254" y="1007705"/>
            <a:ext cx="3075709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8"/>
          <p:cNvSpPr/>
          <p:nvPr>
            <p:ph idx="4" type="pic"/>
          </p:nvPr>
        </p:nvSpPr>
        <p:spPr>
          <a:xfrm>
            <a:off x="1" y="1007705"/>
            <a:ext cx="3075709" cy="355159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8"/>
          <p:cNvSpPr txBox="1"/>
          <p:nvPr>
            <p:ph type="title"/>
          </p:nvPr>
        </p:nvSpPr>
        <p:spPr>
          <a:xfrm>
            <a:off x="363539" y="440247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sz="2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nd Takeaway (right)">
  <p:cSld name="Image and Takeaway (right)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/>
          <p:nvPr>
            <p:ph idx="2" type="pic"/>
          </p:nvPr>
        </p:nvSpPr>
        <p:spPr>
          <a:xfrm>
            <a:off x="1" y="1007707"/>
            <a:ext cx="6026727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6069992" y="1008064"/>
            <a:ext cx="3074009" cy="3551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182875" spcFirstLastPara="1" rIns="2743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None/>
              <a:defRPr sz="2200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2000">
                <a:solidFill>
                  <a:schemeClr val="lt1"/>
                </a:solidFill>
              </a:defRPr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Char char="•"/>
              <a:defRPr sz="1800"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40"/>
              <a:buChar char="–"/>
              <a:defRPr sz="1600">
                <a:solidFill>
                  <a:schemeClr val="lt1"/>
                </a:solidFill>
              </a:defRPr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260"/>
              <a:buChar char="•"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type="title"/>
          </p:nvPr>
        </p:nvSpPr>
        <p:spPr>
          <a:xfrm>
            <a:off x="363539" y="440247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sz="2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keaway (bottom)">
  <p:cSld name="Takeaway (bottom)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0" y="3908120"/>
            <a:ext cx="9144000" cy="65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363539" y="1280160"/>
            <a:ext cx="8416925" cy="2424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1_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363538" y="1280162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63538" y="440290"/>
            <a:ext cx="8416782" cy="4924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and Takeaway">
  <p:cSld name="Subtitle and Takeawa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/>
          <p:nvPr/>
        </p:nvSpPr>
        <p:spPr>
          <a:xfrm>
            <a:off x="0" y="1007705"/>
            <a:ext cx="9144000" cy="28565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1"/>
          <p:cNvSpPr txBox="1"/>
          <p:nvPr>
            <p:ph idx="1" type="body"/>
          </p:nvPr>
        </p:nvSpPr>
        <p:spPr>
          <a:xfrm>
            <a:off x="0" y="3908120"/>
            <a:ext cx="9144000" cy="6511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274300" spcFirstLastPara="1" rIns="274300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2" type="body"/>
          </p:nvPr>
        </p:nvSpPr>
        <p:spPr>
          <a:xfrm>
            <a:off x="363539" y="1554481"/>
            <a:ext cx="8416925" cy="2203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3" type="body"/>
          </p:nvPr>
        </p:nvSpPr>
        <p:spPr>
          <a:xfrm>
            <a:off x="363539" y="1146176"/>
            <a:ext cx="8234362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left)">
  <p:cSld name="Content and Takeaway (left)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/>
          <p:nvPr/>
        </p:nvSpPr>
        <p:spPr>
          <a:xfrm>
            <a:off x="2589069" y="1007707"/>
            <a:ext cx="6554932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 txBox="1"/>
          <p:nvPr>
            <p:ph idx="1" type="body"/>
          </p:nvPr>
        </p:nvSpPr>
        <p:spPr>
          <a:xfrm>
            <a:off x="1" y="1007707"/>
            <a:ext cx="2556164" cy="35515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274300" spcFirstLastPara="1" rIns="91425" wrap="square" tIns="1371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20"/>
              <a:buNone/>
              <a:defRPr>
                <a:solidFill>
                  <a:schemeClr val="lt1"/>
                </a:solidFill>
              </a:defRPr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40"/>
              <a:buChar char="–"/>
              <a:defRPr>
                <a:solidFill>
                  <a:schemeClr val="dk1"/>
                </a:solidFill>
              </a:defRPr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60"/>
              <a:buChar char="•"/>
              <a:defRPr>
                <a:solidFill>
                  <a:schemeClr val="dk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22"/>
          <p:cNvSpPr txBox="1"/>
          <p:nvPr>
            <p:ph idx="2" type="body"/>
          </p:nvPr>
        </p:nvSpPr>
        <p:spPr>
          <a:xfrm>
            <a:off x="2699359" y="1554480"/>
            <a:ext cx="6081104" cy="29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3" type="body"/>
          </p:nvPr>
        </p:nvSpPr>
        <p:spPr>
          <a:xfrm>
            <a:off x="2699360" y="1146176"/>
            <a:ext cx="6001729" cy="3524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Collage">
  <p:cSld name="Photo Collag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/>
          <p:nvPr>
            <p:ph idx="2" type="pic"/>
          </p:nvPr>
        </p:nvSpPr>
        <p:spPr>
          <a:xfrm>
            <a:off x="4613565" y="1007707"/>
            <a:ext cx="2244436" cy="3552663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3"/>
          <p:cNvSpPr/>
          <p:nvPr>
            <p:ph idx="3" type="pic"/>
          </p:nvPr>
        </p:nvSpPr>
        <p:spPr>
          <a:xfrm>
            <a:off x="1" y="2833069"/>
            <a:ext cx="2265218" cy="1727301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3"/>
          <p:cNvSpPr/>
          <p:nvPr>
            <p:ph idx="4" type="pic"/>
          </p:nvPr>
        </p:nvSpPr>
        <p:spPr>
          <a:xfrm>
            <a:off x="0" y="1007707"/>
            <a:ext cx="4572000" cy="178448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3"/>
          <p:cNvSpPr/>
          <p:nvPr>
            <p:ph idx="5" type="pic"/>
          </p:nvPr>
        </p:nvSpPr>
        <p:spPr>
          <a:xfrm>
            <a:off x="6891543" y="2833069"/>
            <a:ext cx="2244436" cy="172623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3"/>
          <p:cNvSpPr/>
          <p:nvPr>
            <p:ph idx="6" type="pic"/>
          </p:nvPr>
        </p:nvSpPr>
        <p:spPr>
          <a:xfrm>
            <a:off x="6889721" y="1007707"/>
            <a:ext cx="2244436" cy="178448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3"/>
          <p:cNvSpPr/>
          <p:nvPr>
            <p:ph idx="7" type="pic"/>
          </p:nvPr>
        </p:nvSpPr>
        <p:spPr>
          <a:xfrm>
            <a:off x="2306782" y="2833069"/>
            <a:ext cx="2265218" cy="172623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 w/Label">
  <p:cSld name="Two Photo w/Label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4"/>
          <p:cNvSpPr/>
          <p:nvPr>
            <p:ph idx="2" type="pic"/>
          </p:nvPr>
        </p:nvSpPr>
        <p:spPr>
          <a:xfrm>
            <a:off x="1739034" y="1173689"/>
            <a:ext cx="2763982" cy="2561253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4"/>
          <p:cNvSpPr/>
          <p:nvPr>
            <p:ph idx="3" type="pic"/>
          </p:nvPr>
        </p:nvSpPr>
        <p:spPr>
          <a:xfrm>
            <a:off x="4655127" y="1173689"/>
            <a:ext cx="2763982" cy="2561253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4"/>
          <p:cNvSpPr txBox="1"/>
          <p:nvPr>
            <p:ph idx="1" type="body"/>
          </p:nvPr>
        </p:nvSpPr>
        <p:spPr>
          <a:xfrm>
            <a:off x="1739035" y="3734943"/>
            <a:ext cx="2763693" cy="671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4" type="body"/>
          </p:nvPr>
        </p:nvSpPr>
        <p:spPr>
          <a:xfrm>
            <a:off x="4655417" y="3734943"/>
            <a:ext cx="2763693" cy="6718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hotos and Takeaway">
  <p:cSld name="Two Photos and Takeaway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/>
          <p:nvPr>
            <p:ph idx="2" type="pic"/>
          </p:nvPr>
        </p:nvSpPr>
        <p:spPr>
          <a:xfrm>
            <a:off x="1" y="1007707"/>
            <a:ext cx="3034145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5"/>
          <p:cNvSpPr/>
          <p:nvPr>
            <p:ph idx="3" type="pic"/>
          </p:nvPr>
        </p:nvSpPr>
        <p:spPr>
          <a:xfrm>
            <a:off x="6109856" y="1007707"/>
            <a:ext cx="3034145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3063240" y="1005841"/>
            <a:ext cx="3017520" cy="355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82875" lIns="182875" spcFirstLastPara="1" rIns="182875" wrap="square" tIns="18287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right)">
  <p:cSld name="Photo and Content (right)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/>
          <p:nvPr/>
        </p:nvSpPr>
        <p:spPr>
          <a:xfrm>
            <a:off x="1" y="1007707"/>
            <a:ext cx="6004458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6"/>
          <p:cNvSpPr/>
          <p:nvPr>
            <p:ph idx="2" type="pic"/>
          </p:nvPr>
        </p:nvSpPr>
        <p:spPr>
          <a:xfrm>
            <a:off x="6048300" y="1007416"/>
            <a:ext cx="3096491" cy="2863127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6048299" y="3870543"/>
            <a:ext cx="3096096" cy="6887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3" type="body"/>
          </p:nvPr>
        </p:nvSpPr>
        <p:spPr>
          <a:xfrm>
            <a:off x="363539" y="1280161"/>
            <a:ext cx="5640921" cy="31728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and Content (left)">
  <p:cSld name="Photo and Content (left)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7"/>
          <p:cNvSpPr/>
          <p:nvPr/>
        </p:nvSpPr>
        <p:spPr>
          <a:xfrm>
            <a:off x="3140023" y="1007707"/>
            <a:ext cx="6003978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7"/>
          <p:cNvSpPr/>
          <p:nvPr>
            <p:ph idx="2" type="pic"/>
          </p:nvPr>
        </p:nvSpPr>
        <p:spPr>
          <a:xfrm>
            <a:off x="-309" y="1007416"/>
            <a:ext cx="3096491" cy="2866085"/>
          </a:xfrm>
          <a:prstGeom prst="rect">
            <a:avLst/>
          </a:prstGeom>
          <a:noFill/>
          <a:ln>
            <a:noFill/>
          </a:ln>
        </p:spPr>
      </p:sp>
      <p:sp>
        <p:nvSpPr>
          <p:cNvPr id="128" name="Google Shape;128;p27"/>
          <p:cNvSpPr txBox="1"/>
          <p:nvPr>
            <p:ph idx="1" type="body"/>
          </p:nvPr>
        </p:nvSpPr>
        <p:spPr>
          <a:xfrm>
            <a:off x="-310" y="3873500"/>
            <a:ext cx="3096096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3" type="body"/>
          </p:nvPr>
        </p:nvSpPr>
        <p:spPr>
          <a:xfrm>
            <a:off x="3225452" y="1280161"/>
            <a:ext cx="5555011" cy="32229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White">
  <p:cSld name="Title Only - Whit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9"/>
          <p:cNvSpPr txBox="1"/>
          <p:nvPr>
            <p:ph idx="1" type="body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9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2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8" name="Google Shape;138;p2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twoObj">
  <p:cSld name="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0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30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30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Google Shape;144;p30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30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  <a:defRPr b="0" i="0" sz="13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>
  <p:cSld name="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1007707"/>
            <a:ext cx="9144000" cy="3551594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1_Title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3998" cy="400507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1"/>
          <p:cNvSpPr txBox="1"/>
          <p:nvPr>
            <p:ph idx="1" type="body"/>
          </p:nvPr>
        </p:nvSpPr>
        <p:spPr>
          <a:xfrm>
            <a:off x="571501" y="4460430"/>
            <a:ext cx="7449300" cy="2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sz="20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○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●"/>
              <a:defRPr/>
            </a:lvl4pPr>
            <a:lvl5pPr indent="-33147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2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49" name="Google Shape;149;p31"/>
          <p:cNvSpPr txBox="1"/>
          <p:nvPr>
            <p:ph idx="2" type="body"/>
          </p:nvPr>
        </p:nvSpPr>
        <p:spPr>
          <a:xfrm>
            <a:off x="571501" y="4102228"/>
            <a:ext cx="74493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60"/>
              <a:buNone/>
              <a:defRPr b="1" sz="2400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○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■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●"/>
              <a:defRPr/>
            </a:lvl4pPr>
            <a:lvl5pPr indent="-33147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20"/>
              <a:buChar char="○"/>
              <a:defRPr/>
            </a:lvl5pPr>
            <a:lvl6pPr indent="-342900" lvl="5" marL="27432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50" name="Google Shape;150;p31"/>
          <p:cNvSpPr txBox="1"/>
          <p:nvPr>
            <p:ph type="title"/>
          </p:nvPr>
        </p:nvSpPr>
        <p:spPr>
          <a:xfrm>
            <a:off x="571502" y="1490827"/>
            <a:ext cx="74415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1" name="Google Shape;1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353" y="4456935"/>
            <a:ext cx="2557061" cy="468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Slide_3" showMasterSp="0">
  <p:cSld name="1_Section Slide_3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/>
          <p:nvPr/>
        </p:nvSpPr>
        <p:spPr>
          <a:xfrm>
            <a:off x="0" y="4358640"/>
            <a:ext cx="9144000" cy="784800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32"/>
          <p:cNvSpPr txBox="1"/>
          <p:nvPr>
            <p:ph type="title"/>
          </p:nvPr>
        </p:nvSpPr>
        <p:spPr>
          <a:xfrm>
            <a:off x="571503" y="1797303"/>
            <a:ext cx="7441500" cy="51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  <a:defRPr b="1" sz="3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55" name="Google Shape;15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18312" y="4615195"/>
            <a:ext cx="1851013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1_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0" y="1007707"/>
            <a:ext cx="9144000" cy="3546673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 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Photo">
  <p:cSld name="Single Photo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/>
          <p:nvPr>
            <p:ph idx="2" type="pic"/>
          </p:nvPr>
        </p:nvSpPr>
        <p:spPr>
          <a:xfrm>
            <a:off x="0" y="1007707"/>
            <a:ext cx="9144000" cy="3551594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8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and Takeaway (right)">
  <p:cSld name="Content and Takeaway (right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1" y="1007707"/>
            <a:ext cx="6053327" cy="3548928"/>
          </a:xfrm>
          <a:prstGeom prst="rect">
            <a:avLst/>
          </a:prstGeom>
          <a:solidFill>
            <a:srgbClr val="E1E1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1"/>
              <a:buFont typeface="Arial"/>
              <a:buNone/>
            </a:pPr>
            <a:r>
              <a:t/>
            </a:r>
            <a:endParaRPr b="0" i="0" sz="521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9"/>
          <p:cNvSpPr txBox="1"/>
          <p:nvPr>
            <p:ph idx="1" type="body"/>
          </p:nvPr>
        </p:nvSpPr>
        <p:spPr>
          <a:xfrm>
            <a:off x="6053327" y="1005841"/>
            <a:ext cx="3099816" cy="35534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182875" spcFirstLastPara="1" rIns="274300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lt1"/>
                </a:solidFill>
              </a:defRPr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2" type="body"/>
          </p:nvPr>
        </p:nvSpPr>
        <p:spPr>
          <a:xfrm>
            <a:off x="363539" y="1280160"/>
            <a:ext cx="5689600" cy="31181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147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–"/>
              <a:defRPr/>
            </a:lvl4pPr>
            <a:lvl5pPr indent="-33147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2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98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–"/>
              <a:defRPr/>
            </a:lvl2pPr>
            <a:lvl3pPr indent="-331469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20"/>
              <a:buChar char="•"/>
              <a:defRPr/>
            </a:lvl3pPr>
            <a:lvl4pPr indent="-320039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40"/>
              <a:buChar char="–"/>
              <a:defRPr/>
            </a:lvl4pPr>
            <a:lvl5pPr indent="-30861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60"/>
              <a:buChar char="•"/>
              <a:defRPr/>
            </a:lvl5pPr>
            <a:lvl6pPr indent="-228600" lvl="5" marL="27432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SzPts val="563"/>
              <a:buNone/>
              <a:defRPr/>
            </a:lvl6pPr>
            <a:lvl7pPr indent="-264350" lvl="6" marL="32004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SzPts val="563"/>
              <a:buChar char="•"/>
              <a:defRPr/>
            </a:lvl7pPr>
            <a:lvl8pPr indent="-264350" lvl="7" marL="36576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SzPts val="563"/>
              <a:buChar char="•"/>
              <a:defRPr/>
            </a:lvl8pPr>
            <a:lvl9pPr indent="-264350" lvl="8" marL="411480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SzPts val="563"/>
              <a:buChar char="•"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/>
          <p:nvPr/>
        </p:nvSpPr>
        <p:spPr>
          <a:xfrm>
            <a:off x="4155948" y="4690608"/>
            <a:ext cx="832104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6F73"/>
              </a:buClr>
              <a:buSzPts val="700"/>
              <a:buFont typeface="Arial"/>
              <a:buNone/>
            </a:pPr>
            <a:fld id="{00000000-1234-1234-1234-123412341234}" type="slidenum">
              <a:rPr b="1" i="0" lang="en-US" sz="700" u="none" cap="none" strike="noStrike">
                <a:solidFill>
                  <a:srgbClr val="716F7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700" u="none" cap="none" strike="noStrike">
              <a:solidFill>
                <a:srgbClr val="716F7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63538" y="1280161"/>
            <a:ext cx="8416782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80"/>
              <a:buFont typeface="Arial"/>
              <a:buChar char="•"/>
              <a:defRPr b="1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–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1469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0039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–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861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Arial"/>
              <a:buChar char="•"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None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64350" lvl="6" marL="32004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64350" lvl="7" marL="36576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64350" lvl="8" marL="4114800" marR="0" rtl="0" algn="l">
              <a:lnSpc>
                <a:spcPct val="90000"/>
              </a:lnSpc>
              <a:spcBef>
                <a:spcPts val="156"/>
              </a:spcBef>
              <a:spcAft>
                <a:spcPts val="0"/>
              </a:spcAft>
              <a:buClr>
                <a:schemeClr val="dk1"/>
              </a:buClr>
              <a:buSzPts val="563"/>
              <a:buFont typeface="Arial"/>
              <a:buChar char="•"/>
              <a:defRPr b="0" i="0" sz="563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type="title"/>
          </p:nvPr>
        </p:nvSpPr>
        <p:spPr>
          <a:xfrm>
            <a:off x="363538" y="440165"/>
            <a:ext cx="8416925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  <a:defRPr b="1" i="0" sz="26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001435" y="4615195"/>
            <a:ext cx="1915643" cy="4572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jpg"/><Relationship Id="rId4" Type="http://schemas.openxmlformats.org/officeDocument/2006/relationships/image" Target="../media/image1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>
            <p:ph type="title"/>
          </p:nvPr>
        </p:nvSpPr>
        <p:spPr>
          <a:xfrm>
            <a:off x="0" y="696575"/>
            <a:ext cx="4465500" cy="30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DNA FINGERPRINTING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/>
              <a:t>Kitten Paternity Lab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61" name="Google Shape;161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54576" y="1346050"/>
            <a:ext cx="4086250" cy="295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5500" y="57638"/>
            <a:ext cx="2233800" cy="1279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0750" y="57650"/>
            <a:ext cx="2203998" cy="127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>
            <p:ph idx="1" type="body"/>
          </p:nvPr>
        </p:nvSpPr>
        <p:spPr>
          <a:xfrm>
            <a:off x="363538" y="1280162"/>
            <a:ext cx="84168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To analyze their DNA fingerprints, Mary has collected hair follicles from each adult cat and kitten, extracted DNA, and amplified their DNA using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polymerase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chain reaction (PCR).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It is now up to you to analyze these “DNA” samples using agarose gel electrophoresis and help Mary determine the genetic father of each of the kittens!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2"/>
          <p:cNvSpPr txBox="1"/>
          <p:nvPr>
            <p:ph type="title"/>
          </p:nvPr>
        </p:nvSpPr>
        <p:spPr>
          <a:xfrm>
            <a:off x="363538" y="440290"/>
            <a:ext cx="841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COLLECTING SAMPLES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3"/>
          <p:cNvSpPr txBox="1"/>
          <p:nvPr>
            <p:ph idx="1" type="body"/>
          </p:nvPr>
        </p:nvSpPr>
        <p:spPr>
          <a:xfrm>
            <a:off x="0" y="1280150"/>
            <a:ext cx="91440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Looking at the photos, who might be the father of each kitten?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43"/>
          <p:cNvSpPr txBox="1"/>
          <p:nvPr>
            <p:ph type="title"/>
          </p:nvPr>
        </p:nvSpPr>
        <p:spPr>
          <a:xfrm>
            <a:off x="363538" y="440290"/>
            <a:ext cx="841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VISUAL MATCH </a:t>
            </a:r>
            <a:endParaRPr/>
          </a:p>
        </p:txBody>
      </p:sp>
      <p:pic>
        <p:nvPicPr>
          <p:cNvPr id="249" name="Google Shape;24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50" y="2048525"/>
            <a:ext cx="3029425" cy="21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9075" y="1817912"/>
            <a:ext cx="2011075" cy="128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80150" y="3103178"/>
            <a:ext cx="2011075" cy="130261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3"/>
          <p:cNvSpPr txBox="1"/>
          <p:nvPr/>
        </p:nvSpPr>
        <p:spPr>
          <a:xfrm>
            <a:off x="3344475" y="1968888"/>
            <a:ext cx="1524600" cy="22621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Honey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Molasses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Cream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Ginger</a:t>
            </a:r>
            <a:endParaRPr b="1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endParaRPr b="0" i="0" sz="5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43"/>
          <p:cNvSpPr txBox="1"/>
          <p:nvPr/>
        </p:nvSpPr>
        <p:spPr>
          <a:xfrm>
            <a:off x="6880150" y="2214238"/>
            <a:ext cx="154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Dad #1: Tom</a:t>
            </a:r>
            <a:endParaRPr b="1" i="0" sz="16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3"/>
          <p:cNvSpPr txBox="1"/>
          <p:nvPr/>
        </p:nvSpPr>
        <p:spPr>
          <a:xfrm>
            <a:off x="5143414" y="3508188"/>
            <a:ext cx="172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Dad #2: Butch</a:t>
            </a:r>
            <a:endParaRPr b="1" i="0" sz="1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type="title"/>
          </p:nvPr>
        </p:nvSpPr>
        <p:spPr>
          <a:xfrm>
            <a:off x="363538" y="440290"/>
            <a:ext cx="841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TABLE 1: PHENOTYPE PREDICTIONS</a:t>
            </a:r>
            <a:endParaRPr/>
          </a:p>
        </p:txBody>
      </p:sp>
      <p:graphicFrame>
        <p:nvGraphicFramePr>
          <p:cNvPr id="261" name="Google Shape;261;p44"/>
          <p:cNvGraphicFramePr/>
          <p:nvPr/>
        </p:nvGraphicFramePr>
        <p:xfrm>
          <a:off x="363538" y="11932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{533DAEF4-ACF2-4A34-9A98-2A6B067CD46F}</a:tableStyleId>
              </a:tblPr>
              <a:tblGrid>
                <a:gridCol w="1704750"/>
                <a:gridCol w="1683650"/>
                <a:gridCol w="4867400"/>
              </a:tblGrid>
              <a:tr h="63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KITTEN</a:t>
                      </a:r>
                      <a:endParaRPr b="1"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POTENTIAL DAD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400" u="none" cap="none" strike="noStrike"/>
                        <a:t>TOM/BUTCH</a:t>
                      </a:r>
                      <a:endParaRPr b="0"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EXPLANATION/RATIONALE</a:t>
                      </a:r>
                      <a:endParaRPr b="1"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MOLASSES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KITTEN #1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CREAM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KITTEN #2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GINGER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KITTEN #3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5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SUGAR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KITTEN #4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5"/>
          <p:cNvSpPr txBox="1"/>
          <p:nvPr>
            <p:ph type="title"/>
          </p:nvPr>
        </p:nvSpPr>
        <p:spPr>
          <a:xfrm>
            <a:off x="363538" y="440247"/>
            <a:ext cx="841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LOADING GELS</a:t>
            </a:r>
            <a:endParaRPr/>
          </a:p>
        </p:txBody>
      </p:sp>
      <p:sp>
        <p:nvSpPr>
          <p:cNvPr id="268" name="Google Shape;268;p45"/>
          <p:cNvSpPr txBox="1"/>
          <p:nvPr>
            <p:ph idx="1" type="body"/>
          </p:nvPr>
        </p:nvSpPr>
        <p:spPr>
          <a:xfrm>
            <a:off x="363550" y="1013400"/>
            <a:ext cx="8780450" cy="3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417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20"/>
              <a:buFont typeface="Arial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Obtain the "DNA samples"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4168" lvl="1" marL="9144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20"/>
              <a:buFont typeface="Arial"/>
              <a:buChar char="–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there are seven microfuge tubes labeled P- V.</a:t>
            </a:r>
            <a:endParaRPr sz="2400"/>
          </a:p>
          <a:p>
            <a:pPr indent="-34417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20"/>
              <a:buFont typeface="Arial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Centrifuge your sample tubes first. Make sure to balance the centrifuge!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4168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20"/>
              <a:buFont typeface="Arial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Set your p20 pipette to 5µL and add a tip to the pipette </a:t>
            </a:r>
            <a:endParaRPr sz="2400"/>
          </a:p>
          <a:p>
            <a:pPr indent="-344167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20"/>
              <a:buFont typeface="Arial"/>
              <a:buAutoNum type="arabicPeriod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Leave the first well blank.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Load 5µL of sample P into the second well.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6"/>
          <p:cNvSpPr txBox="1"/>
          <p:nvPr>
            <p:ph idx="1" type="body"/>
          </p:nvPr>
        </p:nvSpPr>
        <p:spPr>
          <a:xfrm>
            <a:off x="191729" y="1106129"/>
            <a:ext cx="8782665" cy="174592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20"/>
              <a:buFont typeface="Arial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Insert pipette tip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20"/>
              <a:buFont typeface="Arial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Break the surface of the buffer but do not enter the well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20"/>
              <a:buFont typeface="Arial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HOLD at first stop while removing tip from buffer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20"/>
              <a:buFont typeface="Arial"/>
              <a:buAutoNum type="arabicPeriod"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Pushing to second stop may cause bubbles to form or expel your sample from the well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6"/>
          <p:cNvSpPr txBox="1"/>
          <p:nvPr>
            <p:ph type="title"/>
          </p:nvPr>
        </p:nvSpPr>
        <p:spPr>
          <a:xfrm>
            <a:off x="363538" y="440290"/>
            <a:ext cx="8416782" cy="4924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HOW TO LOAD A GEL</a:t>
            </a:r>
            <a:endParaRPr/>
          </a:p>
        </p:txBody>
      </p:sp>
      <p:pic>
        <p:nvPicPr>
          <p:cNvPr id="276" name="Google Shape;276;p46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1028" y="2942998"/>
            <a:ext cx="4670425" cy="15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7"/>
          <p:cNvSpPr txBox="1"/>
          <p:nvPr>
            <p:ph type="title"/>
          </p:nvPr>
        </p:nvSpPr>
        <p:spPr>
          <a:xfrm>
            <a:off x="363538" y="440247"/>
            <a:ext cx="841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LOADING GELS</a:t>
            </a:r>
            <a:endParaRPr/>
          </a:p>
        </p:txBody>
      </p:sp>
      <p:sp>
        <p:nvSpPr>
          <p:cNvPr id="283" name="Google Shape;283;p47"/>
          <p:cNvSpPr txBox="1"/>
          <p:nvPr>
            <p:ph idx="1" type="body"/>
          </p:nvPr>
        </p:nvSpPr>
        <p:spPr>
          <a:xfrm>
            <a:off x="363550" y="1013400"/>
            <a:ext cx="8780400" cy="3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Calibri"/>
              <a:buAutoNum type="arabicPeriod" startAt="4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Leave the first well blank. Load 5µL of sample P into the second well.  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 startAt="4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Using new tips each time, continue to load 5µL of each sample in the order listed in Table 2.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300"/>
              <a:buFont typeface="Calibri"/>
              <a:buAutoNum type="arabicPeriod" startAt="4"/>
            </a:pPr>
            <a:r>
              <a:rPr lang="en-US" sz="2300">
                <a:latin typeface="Calibri"/>
                <a:ea typeface="Calibri"/>
                <a:cs typeface="Calibri"/>
                <a:sym typeface="Calibri"/>
              </a:rPr>
              <a:t>Record the order that you have loaded your samples and any notes!</a:t>
            </a:r>
            <a:endParaRPr sz="2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8"/>
          <p:cNvSpPr txBox="1"/>
          <p:nvPr>
            <p:ph type="title"/>
          </p:nvPr>
        </p:nvSpPr>
        <p:spPr>
          <a:xfrm>
            <a:off x="363538" y="440290"/>
            <a:ext cx="841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TABLE 2: GEL LOADING ORDER</a:t>
            </a:r>
            <a:endParaRPr/>
          </a:p>
        </p:txBody>
      </p:sp>
      <p:graphicFrame>
        <p:nvGraphicFramePr>
          <p:cNvPr id="290" name="Google Shape;290;p48"/>
          <p:cNvGraphicFramePr/>
          <p:nvPr/>
        </p:nvGraphicFramePr>
        <p:xfrm>
          <a:off x="604775" y="105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{533DAEF4-ACF2-4A34-9A98-2A6B067CD46F}</a:tableStyleId>
              </a:tblPr>
              <a:tblGrid>
                <a:gridCol w="628950"/>
                <a:gridCol w="645875"/>
                <a:gridCol w="1669150"/>
                <a:gridCol w="4990350"/>
              </a:tblGrid>
              <a:tr h="44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Well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Tube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DNA Sample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NOTES (problems, loss of samples, etc)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</a:t>
                      </a:r>
                      <a:endParaRPr sz="12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 (Dad #1)</a:t>
                      </a:r>
                      <a:endParaRPr sz="12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Molasses (Kitten #1)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Cream (Kitten #2)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</a:t>
                      </a:r>
                      <a:endParaRPr sz="12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Honey (Mom)</a:t>
                      </a:r>
                      <a:endParaRPr sz="12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Ginger (Kitten #2)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0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Sugar (Kitten #4)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</a:t>
                      </a:r>
                      <a:endParaRPr b="1"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 (Dad #2)</a:t>
                      </a:r>
                      <a:endParaRPr sz="12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9"/>
          <p:cNvSpPr txBox="1"/>
          <p:nvPr>
            <p:ph idx="4294967295" type="title"/>
          </p:nvPr>
        </p:nvSpPr>
        <p:spPr>
          <a:xfrm>
            <a:off x="363538" y="440247"/>
            <a:ext cx="841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GEL ELECTROPHORESIS SETUP</a:t>
            </a:r>
            <a:endParaRPr/>
          </a:p>
        </p:txBody>
      </p:sp>
      <p:sp>
        <p:nvSpPr>
          <p:cNvPr id="297" name="Google Shape;297;p49"/>
          <p:cNvSpPr/>
          <p:nvPr/>
        </p:nvSpPr>
        <p:spPr>
          <a:xfrm>
            <a:off x="1724337" y="1194600"/>
            <a:ext cx="784200" cy="174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49"/>
          <p:cNvSpPr/>
          <p:nvPr/>
        </p:nvSpPr>
        <p:spPr>
          <a:xfrm>
            <a:off x="2557251" y="1194600"/>
            <a:ext cx="784200" cy="174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49"/>
          <p:cNvSpPr/>
          <p:nvPr/>
        </p:nvSpPr>
        <p:spPr>
          <a:xfrm>
            <a:off x="3390164" y="1194600"/>
            <a:ext cx="784200" cy="174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49"/>
          <p:cNvSpPr/>
          <p:nvPr/>
        </p:nvSpPr>
        <p:spPr>
          <a:xfrm>
            <a:off x="4223078" y="1194600"/>
            <a:ext cx="784200" cy="174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49"/>
          <p:cNvSpPr/>
          <p:nvPr/>
        </p:nvSpPr>
        <p:spPr>
          <a:xfrm>
            <a:off x="5055986" y="1194600"/>
            <a:ext cx="784200" cy="174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9"/>
          <p:cNvSpPr/>
          <p:nvPr/>
        </p:nvSpPr>
        <p:spPr>
          <a:xfrm>
            <a:off x="5888899" y="1194600"/>
            <a:ext cx="784200" cy="174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9"/>
          <p:cNvSpPr/>
          <p:nvPr/>
        </p:nvSpPr>
        <p:spPr>
          <a:xfrm>
            <a:off x="6721813" y="1194600"/>
            <a:ext cx="784200" cy="174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9"/>
          <p:cNvSpPr/>
          <p:nvPr/>
        </p:nvSpPr>
        <p:spPr>
          <a:xfrm>
            <a:off x="7554726" y="1194600"/>
            <a:ext cx="784200" cy="174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9"/>
          <p:cNvSpPr/>
          <p:nvPr/>
        </p:nvSpPr>
        <p:spPr>
          <a:xfrm>
            <a:off x="891425" y="1194600"/>
            <a:ext cx="784200" cy="1746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9"/>
          <p:cNvSpPr txBox="1"/>
          <p:nvPr/>
        </p:nvSpPr>
        <p:spPr>
          <a:xfrm>
            <a:off x="931950" y="870600"/>
            <a:ext cx="78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BLANK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9"/>
          <p:cNvSpPr txBox="1"/>
          <p:nvPr/>
        </p:nvSpPr>
        <p:spPr>
          <a:xfrm>
            <a:off x="1829800" y="850350"/>
            <a:ext cx="61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7030A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Tom</a:t>
            </a:r>
            <a:endParaRPr b="1" i="0" sz="1400" u="none" cap="none" strike="noStrike">
              <a:solidFill>
                <a:srgbClr val="7030A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9"/>
          <p:cNvSpPr txBox="1"/>
          <p:nvPr/>
        </p:nvSpPr>
        <p:spPr>
          <a:xfrm>
            <a:off x="4201126" y="850350"/>
            <a:ext cx="85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Honey</a:t>
            </a:r>
            <a:endParaRPr b="1" i="0" sz="1400" u="none" cap="none" strike="noStrike">
              <a:solidFill>
                <a:srgbClr val="0000FF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9"/>
          <p:cNvSpPr txBox="1"/>
          <p:nvPr/>
        </p:nvSpPr>
        <p:spPr>
          <a:xfrm>
            <a:off x="2513238" y="850350"/>
            <a:ext cx="93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Kitten 1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9"/>
          <p:cNvSpPr txBox="1"/>
          <p:nvPr/>
        </p:nvSpPr>
        <p:spPr>
          <a:xfrm>
            <a:off x="3312588" y="850350"/>
            <a:ext cx="93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Kitten 2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49"/>
          <p:cNvSpPr txBox="1"/>
          <p:nvPr/>
        </p:nvSpPr>
        <p:spPr>
          <a:xfrm>
            <a:off x="5781487" y="850350"/>
            <a:ext cx="104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Kitten 4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49"/>
          <p:cNvSpPr txBox="1"/>
          <p:nvPr/>
        </p:nvSpPr>
        <p:spPr>
          <a:xfrm>
            <a:off x="7587862" y="850350"/>
            <a:ext cx="8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BLANK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49"/>
          <p:cNvSpPr txBox="1"/>
          <p:nvPr/>
        </p:nvSpPr>
        <p:spPr>
          <a:xfrm>
            <a:off x="6710108" y="850350"/>
            <a:ext cx="80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FF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Butch</a:t>
            </a:r>
            <a:endParaRPr b="1" i="0" sz="1400" u="none" cap="none" strike="noStrike">
              <a:solidFill>
                <a:srgbClr val="FF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9"/>
          <p:cNvSpPr txBox="1"/>
          <p:nvPr/>
        </p:nvSpPr>
        <p:spPr>
          <a:xfrm>
            <a:off x="4891750" y="850350"/>
            <a:ext cx="1101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Kitten 3</a:t>
            </a:r>
            <a:endParaRPr b="0" i="0" sz="1400" u="none" cap="none" strike="noStrike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9"/>
          <p:cNvSpPr txBox="1"/>
          <p:nvPr/>
        </p:nvSpPr>
        <p:spPr>
          <a:xfrm>
            <a:off x="710536" y="1995125"/>
            <a:ext cx="7722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Run the gel for 20-25 minutes.  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Check </a:t>
            </a: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at the 15 and 20min (and 25min)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preserve your results.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“band” represents a unique piece of “DNA” ampli</a:t>
            </a:r>
            <a:r>
              <a:rPr b="1" lang="en-US" sz="2200">
                <a:latin typeface="Calibri"/>
                <a:ea typeface="Calibri"/>
                <a:cs typeface="Calibri"/>
                <a:sym typeface="Calibri"/>
              </a:rPr>
              <a:t>fied by differently coloured PCR primer</a:t>
            </a:r>
            <a:r>
              <a:rPr b="1" i="0" lang="en-US" sz="2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i="0" sz="2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"/>
          <p:cNvSpPr txBox="1"/>
          <p:nvPr>
            <p:ph type="title"/>
          </p:nvPr>
        </p:nvSpPr>
        <p:spPr>
          <a:xfrm>
            <a:off x="571503" y="709685"/>
            <a:ext cx="4860300" cy="27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LET’S GET A-RUNNIN’!</a:t>
            </a:r>
            <a:endParaRPr/>
          </a:p>
        </p:txBody>
      </p:sp>
      <p:pic>
        <p:nvPicPr>
          <p:cNvPr descr="Image result for gel electrophoresis funny" id="321" name="Google Shape;321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89600" y="604532"/>
            <a:ext cx="3092450" cy="2987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1"/>
          <p:cNvSpPr txBox="1"/>
          <p:nvPr>
            <p:ph idx="1" type="body"/>
          </p:nvPr>
        </p:nvSpPr>
        <p:spPr>
          <a:xfrm>
            <a:off x="363538" y="1280162"/>
            <a:ext cx="5292468" cy="31144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22860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Poor pipetting: </a:t>
            </a:r>
            <a:endParaRPr sz="2000"/>
          </a:p>
          <a:p>
            <a:pPr indent="-228600" lvl="2" marL="685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Forget pipette tip</a:t>
            </a:r>
            <a:endParaRPr sz="2000"/>
          </a:p>
          <a:p>
            <a:pPr indent="-228600" lvl="2" marL="6858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 sz="2000"/>
              <a:t> Accidently expel all the sample  from well</a:t>
            </a:r>
            <a:endParaRPr sz="2000"/>
          </a:p>
          <a:p>
            <a:pPr indent="-228600" lvl="1" marL="4572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US" sz="2000"/>
              <a:t>Not enough practice handling a pipette- every student needs to practice  </a:t>
            </a:r>
            <a:endParaRPr sz="2000"/>
          </a:p>
          <a:p>
            <a:pPr indent="0" lvl="1" marL="228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</p:txBody>
      </p:sp>
      <p:sp>
        <p:nvSpPr>
          <p:cNvPr id="327" name="Google Shape;327;p51"/>
          <p:cNvSpPr txBox="1"/>
          <p:nvPr>
            <p:ph type="title"/>
          </p:nvPr>
        </p:nvSpPr>
        <p:spPr>
          <a:xfrm>
            <a:off x="363538" y="440290"/>
            <a:ext cx="8416782" cy="49240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ts val="2600"/>
              <a:buFont typeface="Arial"/>
              <a:buNone/>
            </a:pPr>
            <a:r>
              <a:rPr lang="en-US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COMMON</a:t>
            </a:r>
            <a:r>
              <a:rPr b="1" lang="en-US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 ISSUES</a:t>
            </a:r>
            <a:endParaRPr/>
          </a:p>
        </p:txBody>
      </p:sp>
      <p:pic>
        <p:nvPicPr>
          <p:cNvPr descr="A picture containing indoor&#10;&#10;Description automatically generated" id="328" name="Google Shape;328;p51"/>
          <p:cNvPicPr preferRelativeResize="0"/>
          <p:nvPr/>
        </p:nvPicPr>
        <p:blipFill rotWithShape="1">
          <a:blip r:embed="rId3">
            <a:alphaModFix/>
          </a:blip>
          <a:srcRect b="29897" l="13774" r="21374" t="0"/>
          <a:stretch/>
        </p:blipFill>
        <p:spPr>
          <a:xfrm>
            <a:off x="5725886" y="1387234"/>
            <a:ext cx="3287366" cy="236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363538" y="1280162"/>
            <a:ext cx="8416800" cy="311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DNA fingerprinting is a method of identifying individuals using their unique DNA patterns</a:t>
            </a:r>
            <a:endParaRPr/>
          </a:p>
          <a:p>
            <a:pPr indent="-331470" lvl="0" marL="457200" rtl="0" algn="l">
              <a:spcBef>
                <a:spcPts val="600"/>
              </a:spcBef>
              <a:spcAft>
                <a:spcPts val="0"/>
              </a:spcAft>
              <a:buSzPts val="1620"/>
              <a:buChar char="•"/>
            </a:pPr>
            <a:r>
              <a:rPr lang="en-US"/>
              <a:t>Paternity (we’ll do this today!)</a:t>
            </a:r>
            <a:endParaRPr/>
          </a:p>
          <a:p>
            <a:pPr indent="-331470" lvl="0" marL="457200" rtl="0" algn="l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-US"/>
              <a:t>Criminal investigations</a:t>
            </a:r>
            <a:endParaRPr/>
          </a:p>
          <a:p>
            <a:pPr indent="-331470" lvl="0" marL="457200" rtl="0" algn="l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-US"/>
              <a:t>Paleontology/archeology</a:t>
            </a:r>
            <a:endParaRPr/>
          </a:p>
          <a:p>
            <a:pPr indent="-331470" lvl="0" marL="457200" rtl="0" algn="l">
              <a:spcBef>
                <a:spcPts val="0"/>
              </a:spcBef>
              <a:spcAft>
                <a:spcPts val="0"/>
              </a:spcAft>
              <a:buSzPts val="1620"/>
              <a:buChar char="•"/>
            </a:pPr>
            <a:r>
              <a:rPr lang="en-US"/>
              <a:t>What else?</a:t>
            </a:r>
            <a:endParaRPr/>
          </a:p>
        </p:txBody>
      </p:sp>
      <p:sp>
        <p:nvSpPr>
          <p:cNvPr id="170" name="Google Shape;170;p34"/>
          <p:cNvSpPr txBox="1"/>
          <p:nvPr>
            <p:ph type="title"/>
          </p:nvPr>
        </p:nvSpPr>
        <p:spPr>
          <a:xfrm>
            <a:off x="363538" y="440290"/>
            <a:ext cx="8416800" cy="49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DNA FINGERPRINTING</a:t>
            </a:r>
            <a:endParaRPr/>
          </a:p>
        </p:txBody>
      </p:sp>
      <p:pic>
        <p:nvPicPr>
          <p:cNvPr id="171" name="Google Shape;1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7351" y="1711425"/>
            <a:ext cx="2352999" cy="277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/>
          <p:nvPr>
            <p:ph type="title"/>
          </p:nvPr>
        </p:nvSpPr>
        <p:spPr>
          <a:xfrm>
            <a:off x="363538" y="440290"/>
            <a:ext cx="8416782" cy="4924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RESULTS: “DNA” GEL</a:t>
            </a:r>
            <a:endParaRPr/>
          </a:p>
        </p:txBody>
      </p:sp>
      <p:sp>
        <p:nvSpPr>
          <p:cNvPr id="334" name="Google Shape;334;p52"/>
          <p:cNvSpPr txBox="1"/>
          <p:nvPr/>
        </p:nvSpPr>
        <p:spPr>
          <a:xfrm>
            <a:off x="5896995" y="1767518"/>
            <a:ext cx="3118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P: Tom, Dad #1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Q: Cream,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#1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R: Molasses,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#2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S: Honey: Mom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T: Ginger,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#3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U: Sugar,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#4</a:t>
            </a:r>
            <a:endParaRPr b="1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V: Butch, Dad #2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52"/>
          <p:cNvGrpSpPr/>
          <p:nvPr/>
        </p:nvGrpSpPr>
        <p:grpSpPr>
          <a:xfrm>
            <a:off x="363538" y="1159554"/>
            <a:ext cx="5385689" cy="3235466"/>
            <a:chOff x="2807335" y="2253294"/>
            <a:chExt cx="5385689" cy="3235466"/>
          </a:xfrm>
        </p:grpSpPr>
        <p:pic>
          <p:nvPicPr>
            <p:cNvPr descr="https://lh3.googleusercontent.com/pw/ABLVV86oERRNo8uavqBtOOzog-l9IssGLKCvgcmCBFa79AznGD_18VeuiX4n1TqmUfP79tzW3BGWqg8QgTzFc-srlMMSjNTqXdBuBXVR1RoaCKS-dZ6Sf03DPZU5lFSvRiERxbxqygeS5VL3pd8I7g9Zga3_Dk1uP67t20c91fPtkGywk1tbsFlPYZuD5jqdz7-mz5MJOFHcu2twHlP_GEK7-K_Yje04FgvJz6ZtH1EtUfDCSufedYXKfG56X-D0fs5zK7rnZquiJnlodNmDRlSYog6iIPhAP2ODrHz-lfy7RQuJJhkbutdCQ0Yaewf08cfOz3GCPyfzNfvBwUIfVqIhZ7foC32xE5qPhyG2bvwa2UV-S9a5rW__3gE_Y8A6uREg6oeALCe0EifCz8jXhBWJXEeogutzugL1GSAJpl0mCeszlRnDs_MpoFgdrnwTR3E3efgcu_t7Sp90l1gB_C1cstiiwZCQcuN1BTjMyuvq2csihCv1HWg2q_0VREwTWxGyfVVF7Ue8jvAZTJrDslYOTQWNh5AkqhtAFNaD7RdKhbCGMnymU_oH7HTlKGlL_PLqptjWmsZDI2R6u2AJgic2qBfq71kVm1lxKaF3w7BvXD6CRECfDK_d0F-127nUWF4O_1aACIKTaU_NbGjaLPG8c_6TudzSDSp3t2J3429FGdG5Zjq0cs1X6B9Ra5LI33O67nG3cYTZhjFcHNzpBJaLWF0y-wRMtHuOKJVaoxr2xg9krFlUj1AGQzGms3VVTMWzqrPDDdBgu60pmGH5mOMjjO6KYX4MoOBYX3h5uZK9eVOxFYt9e9zom2JwB9nxuzK-_AeDdomtVmz54CzKQQJxSHbug49J4r7VlIyXa1eRrBy9dS3lFiB0f7Co7PcpJYJIKPnYby6Ix27KSeDXr58nOLOsOjWxhEdBl_W2A6lPBtkI-kSH31IOEu-g86ejP9X6xIipN9HUvS2OVQ=w1140-h879-s-no-gm?authuser=0" id="336" name="Google Shape;336;p52"/>
            <p:cNvPicPr preferRelativeResize="0"/>
            <p:nvPr/>
          </p:nvPicPr>
          <p:blipFill rotWithShape="1">
            <a:blip r:embed="rId3">
              <a:alphaModFix/>
            </a:blip>
            <a:srcRect b="22087" l="0" r="0" t="0"/>
            <a:stretch/>
          </p:blipFill>
          <p:spPr>
            <a:xfrm>
              <a:off x="2807335" y="2253294"/>
              <a:ext cx="5385689" cy="32354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52"/>
            <p:cNvSpPr txBox="1"/>
            <p:nvPr/>
          </p:nvSpPr>
          <p:spPr>
            <a:xfrm>
              <a:off x="3660846" y="2478322"/>
              <a:ext cx="44805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Q         R          </a:t>
              </a:r>
              <a:r>
                <a:rPr b="0" i="0" lang="en-US" sz="16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T        U         </a:t>
              </a:r>
              <a:r>
                <a:rPr b="0" i="0" lang="en-US" sz="16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 b="0" i="0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363538" y="440290"/>
            <a:ext cx="8416782" cy="4924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TABLE 3: RESULTS ANALYSIS</a:t>
            </a:r>
            <a:endParaRPr/>
          </a:p>
        </p:txBody>
      </p:sp>
      <p:graphicFrame>
        <p:nvGraphicFramePr>
          <p:cNvPr id="343" name="Google Shape;343;p53"/>
          <p:cNvGraphicFramePr/>
          <p:nvPr/>
        </p:nvGraphicFramePr>
        <p:xfrm>
          <a:off x="509803" y="10800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{00FDFAA8-855D-4C16-94CC-74881A9299A7}</a:tableStyleId>
              </a:tblPr>
              <a:tblGrid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</a:tblGrid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Tube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5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#1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1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Molasses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Honey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Ginger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3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Sugar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4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4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TABLE 3: RESULTS ANALYSIS</a:t>
            </a:r>
            <a:endParaRPr/>
          </a:p>
        </p:txBody>
      </p:sp>
      <p:graphicFrame>
        <p:nvGraphicFramePr>
          <p:cNvPr id="349" name="Google Shape;349;p54"/>
          <p:cNvGraphicFramePr/>
          <p:nvPr/>
        </p:nvGraphicFramePr>
        <p:xfrm>
          <a:off x="509803" y="10800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{00FDFAA8-855D-4C16-94CC-74881A9299A7}</a:tableStyleId>
              </a:tblPr>
              <a:tblGrid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</a:tblGrid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Tube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#1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1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Molasses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Honey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Ginger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3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Sugar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4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Pink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Yellow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Yellow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5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TABLE 3: RESULTS ANALYSIS</a:t>
            </a:r>
            <a:endParaRPr/>
          </a:p>
        </p:txBody>
      </p:sp>
      <p:graphicFrame>
        <p:nvGraphicFramePr>
          <p:cNvPr id="355" name="Google Shape;355;p55"/>
          <p:cNvGraphicFramePr/>
          <p:nvPr/>
        </p:nvGraphicFramePr>
        <p:xfrm>
          <a:off x="509803" y="10800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{00FDFAA8-855D-4C16-94CC-74881A9299A7}</a:tableStyleId>
              </a:tblPr>
              <a:tblGrid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</a:tblGrid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Tube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#1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1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Molasses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Honey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Ginger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3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Sugar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4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Pink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Yellow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Yellow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6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TABLE 3: RESULTS ANALYSIS</a:t>
            </a:r>
            <a:endParaRPr/>
          </a:p>
        </p:txBody>
      </p:sp>
      <p:graphicFrame>
        <p:nvGraphicFramePr>
          <p:cNvPr id="361" name="Google Shape;361;p56"/>
          <p:cNvGraphicFramePr/>
          <p:nvPr/>
        </p:nvGraphicFramePr>
        <p:xfrm>
          <a:off x="509803" y="10800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{00FDFAA8-855D-4C16-94CC-74881A9299A7}</a:tableStyleId>
              </a:tblPr>
              <a:tblGrid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</a:tblGrid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Tube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#1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1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Molasses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Honey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Ginger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3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Sugar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4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Pink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Yellow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Father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7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TABLE 3: RESULTS ANALYSIS</a:t>
            </a:r>
            <a:endParaRPr/>
          </a:p>
        </p:txBody>
      </p:sp>
      <p:graphicFrame>
        <p:nvGraphicFramePr>
          <p:cNvPr id="367" name="Google Shape;367;p57"/>
          <p:cNvGraphicFramePr/>
          <p:nvPr/>
        </p:nvGraphicFramePr>
        <p:xfrm>
          <a:off x="509803" y="10800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{00FDFAA8-855D-4C16-94CC-74881A9299A7}</a:tableStyleId>
              </a:tblPr>
              <a:tblGrid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</a:tblGrid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Tube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#1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1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Molasses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Honey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Ginger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3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Sugar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4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Pink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Yellow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Father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</a:t>
                      </a:r>
                      <a:endParaRPr b="1"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</a:t>
                      </a:r>
                      <a:endParaRPr sz="1600"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TABLE 3: RESULTS ANALYSIS</a:t>
            </a:r>
            <a:endParaRPr/>
          </a:p>
        </p:txBody>
      </p:sp>
      <p:graphicFrame>
        <p:nvGraphicFramePr>
          <p:cNvPr id="373" name="Google Shape;373;p58"/>
          <p:cNvGraphicFramePr/>
          <p:nvPr/>
        </p:nvGraphicFramePr>
        <p:xfrm>
          <a:off x="509803" y="10800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{00FDFAA8-855D-4C16-94CC-74881A9299A7}</a:tableStyleId>
              </a:tblPr>
              <a:tblGrid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</a:tblGrid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Tube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#1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1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Molasses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Honey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Ginger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3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Sugar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4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Pink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Yellow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Father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</a:t>
                      </a:r>
                      <a:endParaRPr b="1"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</a:t>
                      </a:r>
                      <a:endParaRPr sz="1600"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</a:t>
                      </a:r>
                      <a:endParaRPr sz="1600"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9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TABLE 3: RESULTS ANALYSIS</a:t>
            </a:r>
            <a:endParaRPr/>
          </a:p>
        </p:txBody>
      </p:sp>
      <p:graphicFrame>
        <p:nvGraphicFramePr>
          <p:cNvPr id="379" name="Google Shape;379;p59"/>
          <p:cNvGraphicFramePr/>
          <p:nvPr/>
        </p:nvGraphicFramePr>
        <p:xfrm>
          <a:off x="509803" y="10800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{00FDFAA8-855D-4C16-94CC-74881A9299A7}</a:tableStyleId>
              </a:tblPr>
              <a:tblGrid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  <a:gridCol w="988950"/>
              </a:tblGrid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Tube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Color 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 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#1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1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Molasses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Honey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Mom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Ginger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3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Sugar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Kitten 4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 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Dad #2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2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Pink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solidFill>
                          <a:srgbClr val="0070C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Pink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Blue</a:t>
                      </a:r>
                      <a:endParaRPr sz="16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 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Orange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Yellow</a:t>
                      </a:r>
                      <a:endParaRPr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3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3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Yellow</a:t>
                      </a:r>
                      <a:endParaRPr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Father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</a:t>
                      </a:r>
                      <a:endParaRPr b="1"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7030A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</a:t>
                      </a:r>
                      <a:endParaRPr sz="1600"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</a:t>
                      </a:r>
                      <a:endParaRPr sz="1600"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Butch</a:t>
                      </a:r>
                      <a:endParaRPr sz="1600"/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----------</a:t>
                      </a:r>
                      <a:endParaRPr b="1" sz="1300" u="none" cap="none" strike="noStrike">
                        <a:solidFill>
                          <a:srgbClr val="FF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0"/>
          <p:cNvSpPr txBox="1"/>
          <p:nvPr>
            <p:ph type="title"/>
          </p:nvPr>
        </p:nvSpPr>
        <p:spPr>
          <a:xfrm>
            <a:off x="363538" y="440290"/>
            <a:ext cx="841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PHENOTYPE VS GENOTYPE</a:t>
            </a:r>
            <a:endParaRPr/>
          </a:p>
        </p:txBody>
      </p:sp>
      <p:pic>
        <p:nvPicPr>
          <p:cNvPr id="386" name="Google Shape;38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663" y="1731436"/>
            <a:ext cx="3029425" cy="21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8188" y="1500823"/>
            <a:ext cx="2011075" cy="128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9263" y="2786089"/>
            <a:ext cx="2011075" cy="130261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60"/>
          <p:cNvSpPr txBox="1"/>
          <p:nvPr/>
        </p:nvSpPr>
        <p:spPr>
          <a:xfrm>
            <a:off x="3233588" y="1731436"/>
            <a:ext cx="1524600" cy="2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Honey</a:t>
            </a:r>
            <a:endParaRPr b="1" i="0" sz="1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5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Molasses</a:t>
            </a:r>
            <a:endParaRPr b="1" i="0" sz="15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Cream</a:t>
            </a:r>
            <a:endParaRPr b="1" i="0" sz="15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Ginger</a:t>
            </a:r>
            <a:endParaRPr b="1" i="0" sz="15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5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endParaRPr b="0" i="0" sz="7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60"/>
          <p:cNvSpPr txBox="1"/>
          <p:nvPr/>
        </p:nvSpPr>
        <p:spPr>
          <a:xfrm>
            <a:off x="6769263" y="1897149"/>
            <a:ext cx="154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Dad #1: Tom</a:t>
            </a:r>
            <a:endParaRPr b="1" i="0" sz="18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60"/>
          <p:cNvSpPr txBox="1"/>
          <p:nvPr/>
        </p:nvSpPr>
        <p:spPr>
          <a:xfrm>
            <a:off x="5032527" y="3191099"/>
            <a:ext cx="172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Dad #2: Butch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1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DO YOU SEE ANY OTHER PATTERNS?</a:t>
            </a:r>
            <a:endParaRPr/>
          </a:p>
        </p:txBody>
      </p:sp>
      <p:grpSp>
        <p:nvGrpSpPr>
          <p:cNvPr id="397" name="Google Shape;397;p61"/>
          <p:cNvGrpSpPr/>
          <p:nvPr/>
        </p:nvGrpSpPr>
        <p:grpSpPr>
          <a:xfrm>
            <a:off x="363538" y="1159554"/>
            <a:ext cx="5385689" cy="3235466"/>
            <a:chOff x="2807335" y="2253294"/>
            <a:chExt cx="5385689" cy="3235466"/>
          </a:xfrm>
        </p:grpSpPr>
        <p:pic>
          <p:nvPicPr>
            <p:cNvPr descr="https://lh3.googleusercontent.com/pw/ABLVV86oERRNo8uavqBtOOzog-l9IssGLKCvgcmCBFa79AznGD_18VeuiX4n1TqmUfP79tzW3BGWqg8QgTzFc-srlMMSjNTqXdBuBXVR1RoaCKS-dZ6Sf03DPZU5lFSvRiERxbxqygeS5VL3pd8I7g9Zga3_Dk1uP67t20c91fPtkGywk1tbsFlPYZuD5jqdz7-mz5MJOFHcu2twHlP_GEK7-K_Yje04FgvJz6ZtH1EtUfDCSufedYXKfG56X-D0fs5zK7rnZquiJnlodNmDRlSYog6iIPhAP2ODrHz-lfy7RQuJJhkbutdCQ0Yaewf08cfOz3GCPyfzNfvBwUIfVqIhZ7foC32xE5qPhyG2bvwa2UV-S9a5rW__3gE_Y8A6uREg6oeALCe0EifCz8jXhBWJXEeogutzugL1GSAJpl0mCeszlRnDs_MpoFgdrnwTR3E3efgcu_t7Sp90l1gB_C1cstiiwZCQcuN1BTjMyuvq2csihCv1HWg2q_0VREwTWxGyfVVF7Ue8jvAZTJrDslYOTQWNh5AkqhtAFNaD7RdKhbCGMnymU_oH7HTlKGlL_PLqptjWmsZDI2R6u2AJgic2qBfq71kVm1lxKaF3w7BvXD6CRECfDK_d0F-127nUWF4O_1aACIKTaU_NbGjaLPG8c_6TudzSDSp3t2J3429FGdG5Zjq0cs1X6B9Ra5LI33O67nG3cYTZhjFcHNzpBJaLWF0y-wRMtHuOKJVaoxr2xg9krFlUj1AGQzGms3VVTMWzqrPDDdBgu60pmGH5mOMjjO6KYX4MoOBYX3h5uZK9eVOxFYt9e9zom2JwB9nxuzK-_AeDdomtVmz54CzKQQJxSHbug49J4r7VlIyXa1eRrBy9dS3lFiB0f7Co7PcpJYJIKPnYby6Ix27KSeDXr58nOLOsOjWxhEdBl_W2A6lPBtkI-kSH31IOEu-g86ejP9X6xIipN9HUvS2OVQ=w1140-h879-s-no-gm?authuser=0" id="398" name="Google Shape;398;p61"/>
            <p:cNvPicPr preferRelativeResize="0"/>
            <p:nvPr/>
          </p:nvPicPr>
          <p:blipFill rotWithShape="1">
            <a:blip r:embed="rId3">
              <a:alphaModFix/>
            </a:blip>
            <a:srcRect b="22087" l="0" r="0" t="0"/>
            <a:stretch/>
          </p:blipFill>
          <p:spPr>
            <a:xfrm>
              <a:off x="2807335" y="2253294"/>
              <a:ext cx="5385689" cy="32354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61"/>
            <p:cNvSpPr txBox="1"/>
            <p:nvPr/>
          </p:nvSpPr>
          <p:spPr>
            <a:xfrm>
              <a:off x="3660846" y="2478322"/>
              <a:ext cx="44805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Q         R          </a:t>
              </a:r>
              <a:r>
                <a:rPr b="0" i="0" lang="en-US" sz="16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T        U         </a:t>
              </a:r>
              <a:r>
                <a:rPr b="0" i="0" lang="en-US" sz="16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 b="0" i="0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0" name="Google Shape;400;p61"/>
          <p:cNvSpPr txBox="1"/>
          <p:nvPr/>
        </p:nvSpPr>
        <p:spPr>
          <a:xfrm>
            <a:off x="5896995" y="1767518"/>
            <a:ext cx="31182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P: Tom, Dad #1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Q: Cream,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R: Molasses,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S: Honey: Mom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T: Ginger,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U: Sugar,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#4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V: Butch, Dad #2</a:t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idx="1" type="body"/>
          </p:nvPr>
        </p:nvSpPr>
        <p:spPr>
          <a:xfrm>
            <a:off x="311700" y="1164025"/>
            <a:ext cx="61257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u="sng"/>
              <a:t>R</a:t>
            </a:r>
            <a:r>
              <a:rPr lang="en-US"/>
              <a:t>estriction </a:t>
            </a:r>
            <a:r>
              <a:rPr lang="en-US" u="sng"/>
              <a:t>F</a:t>
            </a:r>
            <a:r>
              <a:rPr lang="en-US"/>
              <a:t>ragment </a:t>
            </a:r>
            <a:r>
              <a:rPr lang="en-US" u="sng"/>
              <a:t>L</a:t>
            </a:r>
            <a:r>
              <a:rPr lang="en-US"/>
              <a:t>ength </a:t>
            </a:r>
            <a:r>
              <a:rPr lang="en-US" u="sng"/>
              <a:t>P</a:t>
            </a:r>
            <a:r>
              <a:rPr lang="en-US"/>
              <a:t>olymorphism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4330" lvl="0" marL="457200" rtl="0" algn="l"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Use restriction enzymes to generate unique patterns in an organism’s DNA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–"/>
            </a:pPr>
            <a:r>
              <a:rPr lang="en-US"/>
              <a:t>“Fingerprint” or “Profile”</a:t>
            </a:r>
            <a:endParaRPr/>
          </a:p>
          <a:p>
            <a:pPr indent="0" lvl="0" marL="9144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4330" lvl="0" marL="457200" rtl="0" algn="l"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Can be used in paternity tests and crime scene DNA analysis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5"/>
          <p:cNvSpPr txBox="1"/>
          <p:nvPr>
            <p:ph type="title"/>
          </p:nvPr>
        </p:nvSpPr>
        <p:spPr>
          <a:xfrm>
            <a:off x="311700" y="445025"/>
            <a:ext cx="8520600" cy="49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DNA Fingerprinting - RFLP</a:t>
            </a:r>
            <a:endParaRPr/>
          </a:p>
        </p:txBody>
      </p:sp>
      <p:pic>
        <p:nvPicPr>
          <p:cNvPr id="179" name="Google Shape;1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000" y="79475"/>
            <a:ext cx="3041001" cy="439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62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DO YOU SEE ANY OTHER PATTERNS?</a:t>
            </a:r>
            <a:endParaRPr/>
          </a:p>
        </p:txBody>
      </p:sp>
      <p:grpSp>
        <p:nvGrpSpPr>
          <p:cNvPr id="406" name="Google Shape;406;p62"/>
          <p:cNvGrpSpPr/>
          <p:nvPr/>
        </p:nvGrpSpPr>
        <p:grpSpPr>
          <a:xfrm>
            <a:off x="363538" y="1159554"/>
            <a:ext cx="5385689" cy="3235466"/>
            <a:chOff x="2807335" y="2253294"/>
            <a:chExt cx="5385689" cy="3235466"/>
          </a:xfrm>
        </p:grpSpPr>
        <p:pic>
          <p:nvPicPr>
            <p:cNvPr descr="https://lh3.googleusercontent.com/pw/ABLVV86oERRNo8uavqBtOOzog-l9IssGLKCvgcmCBFa79AznGD_18VeuiX4n1TqmUfP79tzW3BGWqg8QgTzFc-srlMMSjNTqXdBuBXVR1RoaCKS-dZ6Sf03DPZU5lFSvRiERxbxqygeS5VL3pd8I7g9Zga3_Dk1uP67t20c91fPtkGywk1tbsFlPYZuD5jqdz7-mz5MJOFHcu2twHlP_GEK7-K_Yje04FgvJz6ZtH1EtUfDCSufedYXKfG56X-D0fs5zK7rnZquiJnlodNmDRlSYog6iIPhAP2ODrHz-lfy7RQuJJhkbutdCQ0Yaewf08cfOz3GCPyfzNfvBwUIfVqIhZ7foC32xE5qPhyG2bvwa2UV-S9a5rW__3gE_Y8A6uREg6oeALCe0EifCz8jXhBWJXEeogutzugL1GSAJpl0mCeszlRnDs_MpoFgdrnwTR3E3efgcu_t7Sp90l1gB_C1cstiiwZCQcuN1BTjMyuvq2csihCv1HWg2q_0VREwTWxGyfVVF7Ue8jvAZTJrDslYOTQWNh5AkqhtAFNaD7RdKhbCGMnymU_oH7HTlKGlL_PLqptjWmsZDI2R6u2AJgic2qBfq71kVm1lxKaF3w7BvXD6CRECfDK_d0F-127nUWF4O_1aACIKTaU_NbGjaLPG8c_6TudzSDSp3t2J3429FGdG5Zjq0cs1X6B9Ra5LI33O67nG3cYTZhjFcHNzpBJaLWF0y-wRMtHuOKJVaoxr2xg9krFlUj1AGQzGms3VVTMWzqrPDDdBgu60pmGH5mOMjjO6KYX4MoOBYX3h5uZK9eVOxFYt9e9zom2JwB9nxuzK-_AeDdomtVmz54CzKQQJxSHbug49J4r7VlIyXa1eRrBy9dS3lFiB0f7Co7PcpJYJIKPnYby6Ix27KSeDXr58nOLOsOjWxhEdBl_W2A6lPBtkI-kSH31IOEu-g86ejP9X6xIipN9HUvS2OVQ=w1140-h879-s-no-gm?authuser=0" id="407" name="Google Shape;407;p62"/>
            <p:cNvPicPr preferRelativeResize="0"/>
            <p:nvPr/>
          </p:nvPicPr>
          <p:blipFill rotWithShape="1">
            <a:blip r:embed="rId3">
              <a:alphaModFix/>
            </a:blip>
            <a:srcRect b="22087" l="0" r="0" t="0"/>
            <a:stretch/>
          </p:blipFill>
          <p:spPr>
            <a:xfrm>
              <a:off x="2807335" y="2253294"/>
              <a:ext cx="5385689" cy="32354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8" name="Google Shape;408;p62"/>
            <p:cNvSpPr txBox="1"/>
            <p:nvPr/>
          </p:nvSpPr>
          <p:spPr>
            <a:xfrm>
              <a:off x="3660846" y="2478322"/>
              <a:ext cx="44805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Q         R          </a:t>
              </a:r>
              <a:r>
                <a:rPr b="0" i="0" lang="en-US" sz="16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T        U         </a:t>
              </a:r>
              <a:r>
                <a:rPr b="0" i="0" lang="en-US" sz="16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 b="0" i="0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9" name="Google Shape;409;p62"/>
          <p:cNvSpPr txBox="1"/>
          <p:nvPr/>
        </p:nvSpPr>
        <p:spPr>
          <a:xfrm>
            <a:off x="6017242" y="2965676"/>
            <a:ext cx="212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Q: Cream,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T: Ginger,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#3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62"/>
          <p:cNvSpPr/>
          <p:nvPr/>
        </p:nvSpPr>
        <p:spPr>
          <a:xfrm>
            <a:off x="1806678" y="1384583"/>
            <a:ext cx="516194" cy="256061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62"/>
          <p:cNvSpPr/>
          <p:nvPr/>
        </p:nvSpPr>
        <p:spPr>
          <a:xfrm>
            <a:off x="3413085" y="1384581"/>
            <a:ext cx="516194" cy="256061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62"/>
          <p:cNvPicPr preferRelativeResize="0"/>
          <p:nvPr/>
        </p:nvPicPr>
        <p:blipFill rotWithShape="1">
          <a:blip r:embed="rId4">
            <a:alphaModFix/>
          </a:blip>
          <a:srcRect b="5370" l="42534" r="18761" t="29681"/>
          <a:stretch/>
        </p:blipFill>
        <p:spPr>
          <a:xfrm>
            <a:off x="6359553" y="1159554"/>
            <a:ext cx="1172497" cy="1423219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2"/>
          <p:cNvSpPr txBox="1"/>
          <p:nvPr/>
        </p:nvSpPr>
        <p:spPr>
          <a:xfrm>
            <a:off x="6017242" y="3994910"/>
            <a:ext cx="21238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TWINS??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3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DO YOU SEE ANY OTHER PATTERNS?</a:t>
            </a:r>
            <a:endParaRPr/>
          </a:p>
        </p:txBody>
      </p:sp>
      <p:grpSp>
        <p:nvGrpSpPr>
          <p:cNvPr id="419" name="Google Shape;419;p63"/>
          <p:cNvGrpSpPr/>
          <p:nvPr/>
        </p:nvGrpSpPr>
        <p:grpSpPr>
          <a:xfrm>
            <a:off x="363538" y="1159554"/>
            <a:ext cx="5385689" cy="3235466"/>
            <a:chOff x="2807335" y="2253294"/>
            <a:chExt cx="5385689" cy="3235466"/>
          </a:xfrm>
        </p:grpSpPr>
        <p:pic>
          <p:nvPicPr>
            <p:cNvPr descr="https://lh3.googleusercontent.com/pw/ABLVV86oERRNo8uavqBtOOzog-l9IssGLKCvgcmCBFa79AznGD_18VeuiX4n1TqmUfP79tzW3BGWqg8QgTzFc-srlMMSjNTqXdBuBXVR1RoaCKS-dZ6Sf03DPZU5lFSvRiERxbxqygeS5VL3pd8I7g9Zga3_Dk1uP67t20c91fPtkGywk1tbsFlPYZuD5jqdz7-mz5MJOFHcu2twHlP_GEK7-K_Yje04FgvJz6ZtH1EtUfDCSufedYXKfG56X-D0fs5zK7rnZquiJnlodNmDRlSYog6iIPhAP2ODrHz-lfy7RQuJJhkbutdCQ0Yaewf08cfOz3GCPyfzNfvBwUIfVqIhZ7foC32xE5qPhyG2bvwa2UV-S9a5rW__3gE_Y8A6uREg6oeALCe0EifCz8jXhBWJXEeogutzugL1GSAJpl0mCeszlRnDs_MpoFgdrnwTR3E3efgcu_t7Sp90l1gB_C1cstiiwZCQcuN1BTjMyuvq2csihCv1HWg2q_0VREwTWxGyfVVF7Ue8jvAZTJrDslYOTQWNh5AkqhtAFNaD7RdKhbCGMnymU_oH7HTlKGlL_PLqptjWmsZDI2R6u2AJgic2qBfq71kVm1lxKaF3w7BvXD6CRECfDK_d0F-127nUWF4O_1aACIKTaU_NbGjaLPG8c_6TudzSDSp3t2J3429FGdG5Zjq0cs1X6B9Ra5LI33O67nG3cYTZhjFcHNzpBJaLWF0y-wRMtHuOKJVaoxr2xg9krFlUj1AGQzGms3VVTMWzqrPDDdBgu60pmGH5mOMjjO6KYX4MoOBYX3h5uZK9eVOxFYt9e9zom2JwB9nxuzK-_AeDdomtVmz54CzKQQJxSHbug49J4r7VlIyXa1eRrBy9dS3lFiB0f7Co7PcpJYJIKPnYby6Ix27KSeDXr58nOLOsOjWxhEdBl_W2A6lPBtkI-kSH31IOEu-g86ejP9X6xIipN9HUvS2OVQ=w1140-h879-s-no-gm?authuser=0" id="420" name="Google Shape;420;p63"/>
            <p:cNvPicPr preferRelativeResize="0"/>
            <p:nvPr/>
          </p:nvPicPr>
          <p:blipFill rotWithShape="1">
            <a:blip r:embed="rId3">
              <a:alphaModFix/>
            </a:blip>
            <a:srcRect b="22087" l="0" r="0" t="0"/>
            <a:stretch/>
          </p:blipFill>
          <p:spPr>
            <a:xfrm>
              <a:off x="2807335" y="2253294"/>
              <a:ext cx="5385689" cy="32354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1" name="Google Shape;421;p63"/>
            <p:cNvSpPr txBox="1"/>
            <p:nvPr/>
          </p:nvSpPr>
          <p:spPr>
            <a:xfrm>
              <a:off x="3660846" y="2478322"/>
              <a:ext cx="44805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Q         R          </a:t>
              </a:r>
              <a:r>
                <a:rPr b="0" i="0" lang="en-US" sz="16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T        U         </a:t>
              </a:r>
              <a:r>
                <a:rPr b="0" i="0" lang="en-US" sz="16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 b="0" i="0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2" name="Google Shape;422;p63"/>
          <p:cNvSpPr/>
          <p:nvPr/>
        </p:nvSpPr>
        <p:spPr>
          <a:xfrm rot="5400000">
            <a:off x="2984417" y="1693934"/>
            <a:ext cx="483892" cy="401862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63"/>
          <p:cNvPicPr preferRelativeResize="0"/>
          <p:nvPr/>
        </p:nvPicPr>
        <p:blipFill rotWithShape="1">
          <a:blip r:embed="rId4">
            <a:alphaModFix/>
          </a:blip>
          <a:srcRect b="5370" l="42534" r="18761" t="29681"/>
          <a:stretch/>
        </p:blipFill>
        <p:spPr>
          <a:xfrm>
            <a:off x="6359553" y="1159554"/>
            <a:ext cx="1172497" cy="142321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63"/>
          <p:cNvSpPr txBox="1"/>
          <p:nvPr/>
        </p:nvSpPr>
        <p:spPr>
          <a:xfrm>
            <a:off x="6017241" y="3994910"/>
            <a:ext cx="21238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MALE?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63"/>
          <p:cNvSpPr txBox="1"/>
          <p:nvPr/>
        </p:nvSpPr>
        <p:spPr>
          <a:xfrm>
            <a:off x="6025896" y="2688676"/>
            <a:ext cx="3118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P: Tom, Dad #1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Q: Cream,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#1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T: Ginger,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V: Butch, Dad #2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4"/>
          <p:cNvSpPr txBox="1"/>
          <p:nvPr>
            <p:ph type="title"/>
          </p:nvPr>
        </p:nvSpPr>
        <p:spPr>
          <a:xfrm>
            <a:off x="363538" y="440247"/>
            <a:ext cx="8416782" cy="4924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alibri"/>
              <a:buNone/>
            </a:pPr>
            <a:r>
              <a:rPr lang="en-US"/>
              <a:t>DO YOU SEE ANY OTHER PATTERNS?</a:t>
            </a:r>
            <a:endParaRPr/>
          </a:p>
        </p:txBody>
      </p:sp>
      <p:grpSp>
        <p:nvGrpSpPr>
          <p:cNvPr id="431" name="Google Shape;431;p64"/>
          <p:cNvGrpSpPr/>
          <p:nvPr/>
        </p:nvGrpSpPr>
        <p:grpSpPr>
          <a:xfrm>
            <a:off x="363538" y="1159554"/>
            <a:ext cx="5385689" cy="3235466"/>
            <a:chOff x="2807335" y="2253294"/>
            <a:chExt cx="5385689" cy="3235466"/>
          </a:xfrm>
        </p:grpSpPr>
        <p:pic>
          <p:nvPicPr>
            <p:cNvPr descr="https://lh3.googleusercontent.com/pw/ABLVV86oERRNo8uavqBtOOzog-l9IssGLKCvgcmCBFa79AznGD_18VeuiX4n1TqmUfP79tzW3BGWqg8QgTzFc-srlMMSjNTqXdBuBXVR1RoaCKS-dZ6Sf03DPZU5lFSvRiERxbxqygeS5VL3pd8I7g9Zga3_Dk1uP67t20c91fPtkGywk1tbsFlPYZuD5jqdz7-mz5MJOFHcu2twHlP_GEK7-K_Yje04FgvJz6ZtH1EtUfDCSufedYXKfG56X-D0fs5zK7rnZquiJnlodNmDRlSYog6iIPhAP2ODrHz-lfy7RQuJJhkbutdCQ0Yaewf08cfOz3GCPyfzNfvBwUIfVqIhZ7foC32xE5qPhyG2bvwa2UV-S9a5rW__3gE_Y8A6uREg6oeALCe0EifCz8jXhBWJXEeogutzugL1GSAJpl0mCeszlRnDs_MpoFgdrnwTR3E3efgcu_t7Sp90l1gB_C1cstiiwZCQcuN1BTjMyuvq2csihCv1HWg2q_0VREwTWxGyfVVF7Ue8jvAZTJrDslYOTQWNh5AkqhtAFNaD7RdKhbCGMnymU_oH7HTlKGlL_PLqptjWmsZDI2R6u2AJgic2qBfq71kVm1lxKaF3w7BvXD6CRECfDK_d0F-127nUWF4O_1aACIKTaU_NbGjaLPG8c_6TudzSDSp3t2J3429FGdG5Zjq0cs1X6B9Ra5LI33O67nG3cYTZhjFcHNzpBJaLWF0y-wRMtHuOKJVaoxr2xg9krFlUj1AGQzGms3VVTMWzqrPDDdBgu60pmGH5mOMjjO6KYX4MoOBYX3h5uZK9eVOxFYt9e9zom2JwB9nxuzK-_AeDdomtVmz54CzKQQJxSHbug49J4r7VlIyXa1eRrBy9dS3lFiB0f7Co7PcpJYJIKPnYby6Ix27KSeDXr58nOLOsOjWxhEdBl_W2A6lPBtkI-kSH31IOEu-g86ejP9X6xIipN9HUvS2OVQ=w1140-h879-s-no-gm?authuser=0" id="432" name="Google Shape;432;p64"/>
            <p:cNvPicPr preferRelativeResize="0"/>
            <p:nvPr/>
          </p:nvPicPr>
          <p:blipFill rotWithShape="1">
            <a:blip r:embed="rId3">
              <a:alphaModFix/>
            </a:blip>
            <a:srcRect b="22087" l="0" r="0" t="0"/>
            <a:stretch/>
          </p:blipFill>
          <p:spPr>
            <a:xfrm>
              <a:off x="2807335" y="2253294"/>
              <a:ext cx="5385689" cy="32354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64"/>
            <p:cNvSpPr txBox="1"/>
            <p:nvPr/>
          </p:nvSpPr>
          <p:spPr>
            <a:xfrm>
              <a:off x="3660846" y="2478322"/>
              <a:ext cx="448056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600" u="none" cap="none" strike="noStrike">
                  <a:solidFill>
                    <a:srgbClr val="7030A0"/>
                  </a:solidFill>
                  <a:latin typeface="Calibri"/>
                  <a:ea typeface="Calibri"/>
                  <a:cs typeface="Calibri"/>
                  <a:sym typeface="Calibri"/>
                </a:rPr>
                <a:t>P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 Q         R          </a:t>
              </a:r>
              <a:r>
                <a:rPr b="0" i="0" lang="en-US" sz="16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</a:t>
              </a:r>
              <a:r>
                <a:rPr b="0" i="0" lang="en-US" sz="16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         T        U         </a:t>
              </a:r>
              <a:r>
                <a:rPr b="0" i="0" lang="en-US" sz="16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V</a:t>
              </a:r>
              <a:endParaRPr b="0" i="0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4" name="Google Shape;434;p64"/>
          <p:cNvSpPr/>
          <p:nvPr/>
        </p:nvSpPr>
        <p:spPr>
          <a:xfrm rot="5400000">
            <a:off x="3190157" y="1697786"/>
            <a:ext cx="516194" cy="215900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5" name="Google Shape;435;p64"/>
          <p:cNvPicPr preferRelativeResize="0"/>
          <p:nvPr/>
        </p:nvPicPr>
        <p:blipFill rotWithShape="1">
          <a:blip r:embed="rId4">
            <a:alphaModFix/>
          </a:blip>
          <a:srcRect b="5370" l="42534" r="18761" t="29681"/>
          <a:stretch/>
        </p:blipFill>
        <p:spPr>
          <a:xfrm>
            <a:off x="6359553" y="1159554"/>
            <a:ext cx="1172497" cy="1423219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64"/>
          <p:cNvSpPr txBox="1"/>
          <p:nvPr/>
        </p:nvSpPr>
        <p:spPr>
          <a:xfrm>
            <a:off x="6017242" y="3994910"/>
            <a:ext cx="21238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FEMALE?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4"/>
          <p:cNvSpPr txBox="1"/>
          <p:nvPr/>
        </p:nvSpPr>
        <p:spPr>
          <a:xfrm>
            <a:off x="6025896" y="2791984"/>
            <a:ext cx="311810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R: Molasses,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S: Honey (Mom)</a:t>
            </a:r>
            <a:endParaRPr b="1" i="0" sz="18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U: Sugar, </a:t>
            </a: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Kitten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#4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65"/>
          <p:cNvPicPr preferRelativeResize="0"/>
          <p:nvPr/>
        </p:nvPicPr>
        <p:blipFill rotWithShape="1">
          <a:blip r:embed="rId3">
            <a:alphaModFix/>
          </a:blip>
          <a:srcRect b="0" l="0" r="0" t="36273"/>
          <a:stretch/>
        </p:blipFill>
        <p:spPr>
          <a:xfrm>
            <a:off x="2236100" y="818277"/>
            <a:ext cx="4671800" cy="350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title"/>
          </p:nvPr>
        </p:nvSpPr>
        <p:spPr>
          <a:xfrm>
            <a:off x="311700" y="445025"/>
            <a:ext cx="8520600" cy="49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DNA Fingerprinting - PCR</a:t>
            </a:r>
            <a:endParaRPr/>
          </a:p>
        </p:txBody>
      </p:sp>
      <p:sp>
        <p:nvSpPr>
          <p:cNvPr id="186" name="Google Shape;186;p36"/>
          <p:cNvSpPr txBox="1"/>
          <p:nvPr>
            <p:ph idx="1" type="body"/>
          </p:nvPr>
        </p:nvSpPr>
        <p:spPr>
          <a:xfrm>
            <a:off x="311700" y="1152475"/>
            <a:ext cx="52035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Polymerase Chain Reaction</a:t>
            </a:r>
            <a:endParaRPr/>
          </a:p>
          <a:p>
            <a:pPr indent="-354330" lvl="0" marL="457200" rtl="0" algn="l"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Uses primers targeted at unique </a:t>
            </a:r>
            <a:r>
              <a:rPr lang="en-US" u="sng"/>
              <a:t>S</a:t>
            </a:r>
            <a:r>
              <a:rPr lang="en-US"/>
              <a:t>hort </a:t>
            </a:r>
            <a:r>
              <a:rPr lang="en-US" u="sng"/>
              <a:t>T</a:t>
            </a:r>
            <a:r>
              <a:rPr lang="en-US"/>
              <a:t>andem </a:t>
            </a:r>
            <a:r>
              <a:rPr lang="en-US" u="sng"/>
              <a:t>R</a:t>
            </a:r>
            <a:r>
              <a:rPr lang="en-US"/>
              <a:t>epeat (STR) sections of DNA to generate unique profile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4330" lvl="0" marL="457200" rtl="0" algn="l">
              <a:spcBef>
                <a:spcPts val="600"/>
              </a:spcBef>
              <a:spcAft>
                <a:spcPts val="0"/>
              </a:spcAft>
              <a:buSzPts val="1980"/>
              <a:buChar char="•"/>
            </a:pPr>
            <a:r>
              <a:rPr lang="en-US"/>
              <a:t>Each section is amplified with labelled primers that can be visualized using gel electrophoresis</a:t>
            </a:r>
            <a:endParaRPr/>
          </a:p>
        </p:txBody>
      </p:sp>
      <p:pic>
        <p:nvPicPr>
          <p:cNvPr id="187" name="Google Shape;18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4520" y="0"/>
            <a:ext cx="4276629" cy="456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7"/>
          <p:cNvSpPr txBox="1"/>
          <p:nvPr>
            <p:ph type="title"/>
          </p:nvPr>
        </p:nvSpPr>
        <p:spPr>
          <a:xfrm>
            <a:off x="311700" y="445025"/>
            <a:ext cx="8520600" cy="49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DNA Fingerprinting: RFLP vs PCR</a:t>
            </a:r>
            <a:endParaRPr/>
          </a:p>
        </p:txBody>
      </p:sp>
      <p:pic>
        <p:nvPicPr>
          <p:cNvPr id="194" name="Google Shape;19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37625"/>
            <a:ext cx="3018368" cy="355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5141" y="937625"/>
            <a:ext cx="4212255" cy="355935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7"/>
          <p:cNvSpPr txBox="1"/>
          <p:nvPr/>
        </p:nvSpPr>
        <p:spPr>
          <a:xfrm>
            <a:off x="1047188" y="4564213"/>
            <a:ext cx="154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RFLP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7"/>
          <p:cNvSpPr txBox="1"/>
          <p:nvPr/>
        </p:nvSpPr>
        <p:spPr>
          <a:xfrm>
            <a:off x="5127575" y="4564213"/>
            <a:ext cx="154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PCR</a:t>
            </a:r>
            <a:endParaRPr b="1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type="title"/>
          </p:nvPr>
        </p:nvSpPr>
        <p:spPr>
          <a:xfrm>
            <a:off x="363538" y="440290"/>
            <a:ext cx="841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MEET HONEY</a:t>
            </a:r>
            <a:endParaRPr/>
          </a:p>
        </p:txBody>
      </p:sp>
      <p:sp>
        <p:nvSpPr>
          <p:cNvPr id="204" name="Google Shape;204;p38"/>
          <p:cNvSpPr txBox="1"/>
          <p:nvPr>
            <p:ph idx="1" type="body"/>
          </p:nvPr>
        </p:nvSpPr>
        <p:spPr>
          <a:xfrm>
            <a:off x="363550" y="1026400"/>
            <a:ext cx="6873600" cy="3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Mary’s cat, </a:t>
            </a:r>
            <a:r>
              <a:rPr lang="en-US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Honey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, disappeared for two days about three months ago.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Honey came back without any injuries, still affectionate, and with an increased appetite.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38"/>
          <p:cNvPicPr preferRelativeResize="0"/>
          <p:nvPr/>
        </p:nvPicPr>
        <p:blipFill rotWithShape="1">
          <a:blip r:embed="rId3">
            <a:alphaModFix/>
          </a:blip>
          <a:srcRect b="0" l="0" r="71928" t="0"/>
          <a:stretch/>
        </p:blipFill>
        <p:spPr>
          <a:xfrm>
            <a:off x="7554799" y="1026400"/>
            <a:ext cx="1371375" cy="35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9735" y="2892775"/>
            <a:ext cx="5301225" cy="159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8"/>
          <p:cNvSpPr/>
          <p:nvPr/>
        </p:nvSpPr>
        <p:spPr>
          <a:xfrm flipH="1" rot="10800000">
            <a:off x="1570725" y="4522875"/>
            <a:ext cx="2733300" cy="4926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97660" name="adj5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363538" y="440290"/>
            <a:ext cx="841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FOUR MONTHS LATER….</a:t>
            </a:r>
            <a:endParaRPr/>
          </a:p>
        </p:txBody>
      </p:sp>
      <p:sp>
        <p:nvSpPr>
          <p:cNvPr id="214" name="Google Shape;214;p39"/>
          <p:cNvSpPr txBox="1"/>
          <p:nvPr>
            <p:ph idx="1" type="body"/>
          </p:nvPr>
        </p:nvSpPr>
        <p:spPr>
          <a:xfrm>
            <a:off x="363550" y="1026400"/>
            <a:ext cx="3825000" cy="3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Out pops 4 kittens!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From left to right: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147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Honey (Mom)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1470" lvl="0" marL="4572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2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Molasses (Kitten #1)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14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Cream (Kitten #2)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14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Ginger (Kitten #3)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3147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Sugar (Kitten #4)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58798" y="1026398"/>
            <a:ext cx="4885201" cy="353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/>
          <p:nvPr>
            <p:ph idx="1" type="body"/>
          </p:nvPr>
        </p:nvSpPr>
        <p:spPr>
          <a:xfrm>
            <a:off x="363550" y="1031000"/>
            <a:ext cx="84168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Mary wants to know if the two neighboring cats could be the father: </a:t>
            </a:r>
            <a:r>
              <a:rPr lang="en-US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Tom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-US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Butch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40"/>
          <p:cNvSpPr txBox="1"/>
          <p:nvPr>
            <p:ph type="title"/>
          </p:nvPr>
        </p:nvSpPr>
        <p:spPr>
          <a:xfrm>
            <a:off x="363538" y="440290"/>
            <a:ext cx="8416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MEET THE POTENTIAL DADS</a:t>
            </a:r>
            <a:endParaRPr/>
          </a:p>
        </p:txBody>
      </p:sp>
      <p:pic>
        <p:nvPicPr>
          <p:cNvPr id="223" name="Google Shape;223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4775" y="2190813"/>
            <a:ext cx="2999350" cy="17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1550" y="2179213"/>
            <a:ext cx="2999350" cy="174155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0"/>
          <p:cNvSpPr txBox="1"/>
          <p:nvPr/>
        </p:nvSpPr>
        <p:spPr>
          <a:xfrm>
            <a:off x="1700750" y="3844500"/>
            <a:ext cx="154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Dad #1: Tom</a:t>
            </a:r>
            <a:endParaRPr b="1" i="0" sz="1800" u="none" cap="none" strike="noStrike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0"/>
          <p:cNvSpPr txBox="1"/>
          <p:nvPr/>
        </p:nvSpPr>
        <p:spPr>
          <a:xfrm>
            <a:off x="5476764" y="3844500"/>
            <a:ext cx="1728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Dad #2: Butch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/>
          <p:nvPr>
            <p:ph type="title"/>
          </p:nvPr>
        </p:nvSpPr>
        <p:spPr>
          <a:xfrm>
            <a:off x="363538" y="440290"/>
            <a:ext cx="8416800" cy="49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ONE LITTER, MULTIPLE FATHERS</a:t>
            </a:r>
            <a:endParaRPr/>
          </a:p>
        </p:txBody>
      </p:sp>
      <p:pic>
        <p:nvPicPr>
          <p:cNvPr id="233" name="Google Shape;233;p41"/>
          <p:cNvPicPr preferRelativeResize="0"/>
          <p:nvPr/>
        </p:nvPicPr>
        <p:blipFill rotWithShape="1">
          <a:blip r:embed="rId3">
            <a:alphaModFix/>
          </a:blip>
          <a:srcRect b="3949" l="0" r="0" t="33157"/>
          <a:stretch/>
        </p:blipFill>
        <p:spPr>
          <a:xfrm>
            <a:off x="2024688" y="2080400"/>
            <a:ext cx="5094525" cy="245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1"/>
          <p:cNvSpPr txBox="1"/>
          <p:nvPr>
            <p:ph idx="1" type="body"/>
          </p:nvPr>
        </p:nvSpPr>
        <p:spPr>
          <a:xfrm>
            <a:off x="363550" y="1031000"/>
            <a:ext cx="84168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It is known that the same litter of kittens can have multiple fathers – it may be possible that every single kitten in the litter has a different father!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2016 Amgen Corporate Template_16x9_INTERNAL">
  <a:themeElements>
    <a:clrScheme name="AmgenColors">
      <a:dk1>
        <a:srgbClr val="000000"/>
      </a:dk1>
      <a:lt1>
        <a:srgbClr val="FFFFFF"/>
      </a:lt1>
      <a:dk2>
        <a:srgbClr val="716F73"/>
      </a:dk2>
      <a:lt2>
        <a:srgbClr val="00BCE4"/>
      </a:lt2>
      <a:accent1>
        <a:srgbClr val="0063C3"/>
      </a:accent1>
      <a:accent2>
        <a:srgbClr val="88C765"/>
      </a:accent2>
      <a:accent3>
        <a:srgbClr val="F3C108"/>
      </a:accent3>
      <a:accent4>
        <a:srgbClr val="D34D2F"/>
      </a:accent4>
      <a:accent5>
        <a:srgbClr val="597B7C"/>
      </a:accent5>
      <a:accent6>
        <a:srgbClr val="005480"/>
      </a:accent6>
      <a:hlink>
        <a:srgbClr val="2DBCB6"/>
      </a:hlink>
      <a:folHlink>
        <a:srgbClr val="B2A9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