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1398" r:id="rId2"/>
    <p:sldId id="1411" r:id="rId3"/>
    <p:sldId id="1413" r:id="rId4"/>
    <p:sldId id="1416" r:id="rId5"/>
    <p:sldId id="1418" r:id="rId6"/>
    <p:sldId id="1417" r:id="rId7"/>
    <p:sldId id="1419" r:id="rId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後藤 康之" initials="後藤" lastIdx="5" clrIdx="0">
    <p:extLst>
      <p:ext uri="{19B8F6BF-5375-455C-9EA6-DF929625EA0E}">
        <p15:presenceInfo xmlns:p15="http://schemas.microsoft.com/office/powerpoint/2012/main" userId="936fd065ccad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4F81BD"/>
    <a:srgbClr val="FF3300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74" autoAdjust="0"/>
    <p:restoredTop sz="97434" autoAdjust="0"/>
  </p:normalViewPr>
  <p:slideViewPr>
    <p:cSldViewPr>
      <p:cViewPr varScale="1">
        <p:scale>
          <a:sx n="112" d="100"/>
          <a:sy n="112" d="100"/>
        </p:scale>
        <p:origin x="5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52B7-ECD9-43B8-ABE0-D750B9EED053}" type="datetimeFigureOut">
              <a:rPr kumimoji="1" lang="ja-JP" altLang="en-US" smtClean="0"/>
              <a:t>2022/9/16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3A7DE-4FB1-45FD-94C4-532104D134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2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17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13012"/>
            <a:ext cx="8229600" cy="51131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625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17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84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正方形/長方形 7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487D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ja-JP" altLang="en-US" dirty="0">
              <a:solidFill>
                <a:srgbClr val="1F497D"/>
              </a:solidFill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pic>
        <p:nvPicPr>
          <p:cNvPr id="1028" name="Picture 6" descr="V:\00本部事務\08総務部\03広報課\01広報企画チーム\英訳（ユアン）\13 PPT template\images\mark_logo_8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6420"/>
            <a:ext cx="1395214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D1B7AEB8-8428-4757-8367-A60CD717BA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75" y="6498000"/>
            <a:ext cx="145972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游ゴシック" panose="020B0400000000000000" pitchFamily="50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1E2B5-34A0-A30B-ECF5-EE52B6D9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Purified R</a:t>
            </a:r>
            <a:r>
              <a:rPr lang="en-US" altLang="ja-JP" dirty="0"/>
              <a:t>FP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5B7EC3-7AAF-BFAC-8AE4-AE9B316B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We do </a:t>
            </a:r>
            <a:r>
              <a:rPr lang="en-US" altLang="ja-JP" u="sng" dirty="0"/>
              <a:t>anion exchange chromatography </a:t>
            </a:r>
            <a:r>
              <a:rPr lang="en-US" altLang="ja-JP" dirty="0"/>
              <a:t>for Lab 6.</a:t>
            </a:r>
            <a:endParaRPr lang="ja-JP" altLang="en-US" dirty="0"/>
          </a:p>
        </p:txBody>
      </p:sp>
      <p:pic>
        <p:nvPicPr>
          <p:cNvPr id="4" name="図 3" descr="店のカウンター&#10;&#10;中程度の精度で自動的に生成された説明">
            <a:extLst>
              <a:ext uri="{FF2B5EF4-FFF2-40B4-BE49-F238E27FC236}">
                <a16:creationId xmlns:a16="http://schemas.microsoft.com/office/drawing/2014/main" id="{8F24DD7F-6885-B268-E11D-C672323D2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35300"/>
          <a:stretch/>
        </p:blipFill>
        <p:spPr>
          <a:xfrm>
            <a:off x="0" y="2492896"/>
            <a:ext cx="9144000" cy="28083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8C16E2-72D7-4695-E543-EFA70991A829}"/>
              </a:ext>
            </a:extLst>
          </p:cNvPr>
          <p:cNvSpPr txBox="1"/>
          <p:nvPr/>
        </p:nvSpPr>
        <p:spPr>
          <a:xfrm>
            <a:off x="323528" y="2031231"/>
            <a:ext cx="799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NaCl     0                       25             50             100                  200 mM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65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E14FAE-D635-4851-0ED3-C43E91C4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Fluorescent proteins have beautiful shapes</a:t>
            </a:r>
            <a:endParaRPr kumimoji="1" lang="ja-JP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A53372-AB2A-9D94-057D-D1FEA06E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988F875-6DBC-0E67-A03A-C3763DB3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269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10F270-EA3B-8673-4555-F94861235855}"/>
              </a:ext>
            </a:extLst>
          </p:cNvPr>
          <p:cNvSpPr txBox="1"/>
          <p:nvPr/>
        </p:nvSpPr>
        <p:spPr>
          <a:xfrm>
            <a:off x="1979712" y="5963226"/>
            <a:ext cx="628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If the shapes are changed, what will happen to the fluorescence?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108375-AA48-1EAA-CE28-35AD364B6525}"/>
              </a:ext>
            </a:extLst>
          </p:cNvPr>
          <p:cNvSpPr txBox="1"/>
          <p:nvPr/>
        </p:nvSpPr>
        <p:spPr>
          <a:xfrm>
            <a:off x="2114189" y="504885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RFP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6E4CCF-879B-672C-C585-DFF7A33C2179}"/>
              </a:ext>
            </a:extLst>
          </p:cNvPr>
          <p:cNvSpPr txBox="1"/>
          <p:nvPr/>
        </p:nvSpPr>
        <p:spPr>
          <a:xfrm>
            <a:off x="6495690" y="504885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GFP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13D75-158F-E802-6373-6937F00F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RFP denaturation experiment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9FECBE-E6FB-81C1-D6C9-39A1E69E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Prepare 1.5 mL tubes with 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</a:t>
            </a:r>
            <a:r>
              <a:rPr lang="ja-JP" altLang="en-US" dirty="0"/>
              <a:t> </a:t>
            </a:r>
            <a:r>
              <a:rPr lang="en-US" altLang="ja-JP" dirty="0"/>
              <a:t>of purified </a:t>
            </a:r>
            <a:r>
              <a:rPr kumimoji="1" lang="en-US" altLang="ja-JP" dirty="0"/>
              <a:t>RFP</a:t>
            </a:r>
          </a:p>
        </p:txBody>
      </p:sp>
    </p:spTree>
    <p:extLst>
      <p:ext uri="{BB962C8B-B14F-4D97-AF65-F5344CB8AC3E}">
        <p14:creationId xmlns:p14="http://schemas.microsoft.com/office/powerpoint/2010/main" val="118769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13D75-158F-E802-6373-6937F00F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RFP denaturation experiment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9FECBE-E6FB-81C1-D6C9-39A1E69E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013"/>
            <a:ext cx="8229600" cy="1767916"/>
          </a:xfrm>
        </p:spPr>
        <p:txBody>
          <a:bodyPr/>
          <a:lstStyle/>
          <a:p>
            <a:r>
              <a:rPr lang="en-US" altLang="ja-JP" dirty="0"/>
              <a:t>Denaturation either by acid or base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10 mM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hydrochloric acid </a:t>
            </a:r>
            <a:r>
              <a:rPr kumimoji="1" lang="ja-JP" altLang="en-US" dirty="0"/>
              <a:t>（</a:t>
            </a:r>
            <a:r>
              <a:rPr kumimoji="1" lang="en-US" altLang="ja-JP" dirty="0"/>
              <a:t>HCl</a:t>
            </a:r>
            <a:r>
              <a:rPr kumimoji="1" lang="ja-JP" altLang="en-US" dirty="0"/>
              <a:t>）</a:t>
            </a:r>
            <a:r>
              <a:rPr kumimoji="1" lang="en-US" altLang="ja-JP" dirty="0"/>
              <a:t>		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10 mM</a:t>
            </a:r>
            <a:r>
              <a:rPr kumimoji="1" lang="ja-JP" altLang="en-US" dirty="0"/>
              <a:t>　</a:t>
            </a:r>
            <a:r>
              <a:rPr lang="en-US" altLang="ja-JP" dirty="0"/>
              <a:t>sodium hydroxide</a:t>
            </a:r>
            <a:r>
              <a:rPr kumimoji="1" lang="ja-JP" altLang="en-US" dirty="0"/>
              <a:t>（</a:t>
            </a:r>
            <a:r>
              <a:rPr kumimoji="1" lang="en-US" altLang="ja-JP" dirty="0"/>
              <a:t>NaOH</a:t>
            </a:r>
            <a:r>
              <a:rPr kumimoji="1" lang="ja-JP" altLang="en-US" dirty="0"/>
              <a:t>）</a:t>
            </a:r>
            <a:r>
              <a:rPr kumimoji="1" lang="en-US" altLang="ja-JP" dirty="0"/>
              <a:t>		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Distilled water				</a:t>
            </a:r>
            <a:r>
              <a:rPr kumimoji="1" lang="en-US" altLang="ja-JP" dirty="0"/>
              <a:t>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5" name="図 4" descr="水のボトル&#10;&#10;自動的に生成された説明">
            <a:extLst>
              <a:ext uri="{FF2B5EF4-FFF2-40B4-BE49-F238E27FC236}">
                <a16:creationId xmlns:a16="http://schemas.microsoft.com/office/drawing/2014/main" id="{A6F04DB8-E6FB-49F2-E097-ADB0B0FC1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66284"/>
            <a:ext cx="2880000" cy="2160000"/>
          </a:xfrm>
          <a:prstGeom prst="rect">
            <a:avLst/>
          </a:prstGeom>
        </p:spPr>
      </p:pic>
      <p:pic>
        <p:nvPicPr>
          <p:cNvPr id="7" name="図 6" descr="カップ, テーブル, いっぱい, 水 が含まれている画像&#10;&#10;自動的に生成された説明">
            <a:extLst>
              <a:ext uri="{FF2B5EF4-FFF2-40B4-BE49-F238E27FC236}">
                <a16:creationId xmlns:a16="http://schemas.microsoft.com/office/drawing/2014/main" id="{6C7E5BBC-0BBD-3699-075B-4DE346906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92" y="3366284"/>
            <a:ext cx="2880000" cy="216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183F9E-33C0-E9AA-A120-3D38CA77D15E}"/>
              </a:ext>
            </a:extLst>
          </p:cNvPr>
          <p:cNvSpPr txBox="1"/>
          <p:nvPr/>
        </p:nvSpPr>
        <p:spPr>
          <a:xfrm>
            <a:off x="899592" y="2996952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HCl 10</a:t>
            </a:r>
            <a:r>
              <a:rPr kumimoji="1" lang="en-US" altLang="ja-JP" baseline="30000" dirty="0"/>
              <a:t>-1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-2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-3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-4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-5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-6</a:t>
            </a:r>
            <a:r>
              <a:rPr kumimoji="1" lang="en-US" altLang="ja-JP" dirty="0"/>
              <a:t> </a:t>
            </a:r>
            <a:r>
              <a:rPr lang="en-US" altLang="ja-JP" dirty="0"/>
              <a:t>M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089FC9-86FE-F714-8C40-7DD1B03E3707}"/>
              </a:ext>
            </a:extLst>
          </p:cNvPr>
          <p:cNvSpPr txBox="1"/>
          <p:nvPr/>
        </p:nvSpPr>
        <p:spPr>
          <a:xfrm>
            <a:off x="4781601" y="3016180"/>
            <a:ext cx="346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NaOH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-1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-2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-3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-4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-5</a:t>
            </a:r>
            <a:r>
              <a:rPr kumimoji="1" lang="en-US" altLang="ja-JP" dirty="0"/>
              <a:t> 10</a:t>
            </a:r>
            <a:r>
              <a:rPr kumimoji="1" lang="en-US" altLang="ja-JP" baseline="30000" dirty="0"/>
              <a:t>-6</a:t>
            </a:r>
            <a:r>
              <a:rPr kumimoji="1" lang="en-US" altLang="ja-JP" dirty="0"/>
              <a:t> </a:t>
            </a:r>
            <a:r>
              <a:rPr lang="en-US" altLang="ja-JP" dirty="0"/>
              <a:t>M</a:t>
            </a:r>
            <a:endParaRPr kumimoji="1" lang="ja-JP" altLang="en-US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CF9658E5-6C16-8EAD-23F2-BC38FA557FF0}"/>
              </a:ext>
            </a:extLst>
          </p:cNvPr>
          <p:cNvSpPr/>
          <p:nvPr/>
        </p:nvSpPr>
        <p:spPr>
          <a:xfrm flipH="1" flipV="1">
            <a:off x="1475656" y="4797152"/>
            <a:ext cx="180000" cy="1800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FEA62-8733-2A40-02AB-45E499DCC060}"/>
              </a:ext>
            </a:extLst>
          </p:cNvPr>
          <p:cNvSpPr/>
          <p:nvPr/>
        </p:nvSpPr>
        <p:spPr>
          <a:xfrm flipH="1" flipV="1">
            <a:off x="1871720" y="4797152"/>
            <a:ext cx="180000" cy="1800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475CF4BA-3A47-565C-CCE3-A72021D0A1BB}"/>
              </a:ext>
            </a:extLst>
          </p:cNvPr>
          <p:cNvSpPr/>
          <p:nvPr/>
        </p:nvSpPr>
        <p:spPr>
          <a:xfrm flipH="1" flipV="1">
            <a:off x="5544128" y="4905184"/>
            <a:ext cx="180000" cy="1800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D29302-EBF4-C412-52D3-E715144186AD}"/>
              </a:ext>
            </a:extLst>
          </p:cNvPr>
          <p:cNvSpPr txBox="1"/>
          <p:nvPr/>
        </p:nvSpPr>
        <p:spPr>
          <a:xfrm>
            <a:off x="1325893" y="4968720"/>
            <a:ext cx="833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denatured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595562-5B02-A665-1521-A283BD8597EC}"/>
              </a:ext>
            </a:extLst>
          </p:cNvPr>
          <p:cNvSpPr txBox="1"/>
          <p:nvPr/>
        </p:nvSpPr>
        <p:spPr>
          <a:xfrm>
            <a:off x="5220072" y="5096217"/>
            <a:ext cx="833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denatured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13D75-158F-E802-6373-6937F00F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RFP denaturation experiment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9FECBE-E6FB-81C1-D6C9-39A1E69E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012"/>
            <a:ext cx="8229600" cy="5080283"/>
          </a:xfrm>
        </p:spPr>
        <p:txBody>
          <a:bodyPr/>
          <a:lstStyle/>
          <a:p>
            <a:r>
              <a:rPr lang="en-US" altLang="ja-JP" dirty="0"/>
              <a:t>Neutralization (acid + base / base + acid)</a:t>
            </a:r>
          </a:p>
          <a:p>
            <a:pPr marL="457200" lvl="1" indent="0">
              <a:buNone/>
            </a:pPr>
            <a:r>
              <a:rPr lang="en-US" altLang="ja-JP" dirty="0"/>
              <a:t>Case A: acid + base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Add 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 of 10 mM</a:t>
            </a:r>
            <a:r>
              <a:rPr lang="ja-JP" altLang="en-US" dirty="0"/>
              <a:t> </a:t>
            </a:r>
            <a:r>
              <a:rPr kumimoji="1" lang="en-US" altLang="ja-JP" dirty="0"/>
              <a:t>HCl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Then </a:t>
            </a:r>
            <a:r>
              <a:rPr kumimoji="1" lang="en-US" altLang="ja-JP" dirty="0"/>
              <a:t>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 of 10 mM</a:t>
            </a:r>
            <a:r>
              <a:rPr lang="ja-JP" altLang="en-US" dirty="0"/>
              <a:t> </a:t>
            </a:r>
            <a:r>
              <a:rPr lang="en-US" altLang="ja-JP" dirty="0"/>
              <a:t>NaOH</a:t>
            </a:r>
          </a:p>
          <a:p>
            <a:pPr marL="457200" lvl="1" indent="0">
              <a:buNone/>
            </a:pPr>
            <a:r>
              <a:rPr kumimoji="1" lang="en-US" altLang="ja-JP" dirty="0"/>
              <a:t>Result: Red color fades at step 1, and does not come back even after neutralization at step 2</a:t>
            </a:r>
          </a:p>
          <a:p>
            <a:pPr marL="457200" lvl="1" indent="0">
              <a:buNone/>
            </a:pPr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dirty="0"/>
              <a:t>Case B: base + acid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Add 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 of 10 mM</a:t>
            </a:r>
            <a:r>
              <a:rPr lang="ja-JP" altLang="en-US" dirty="0"/>
              <a:t> </a:t>
            </a:r>
            <a:r>
              <a:rPr lang="en-US" altLang="ja-JP" dirty="0"/>
              <a:t>NaOH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Then </a:t>
            </a:r>
            <a:r>
              <a:rPr kumimoji="1" lang="en-US" altLang="ja-JP" dirty="0"/>
              <a:t>50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 of 10 mM</a:t>
            </a:r>
            <a:r>
              <a:rPr lang="ja-JP" altLang="en-US" dirty="0"/>
              <a:t> </a:t>
            </a:r>
            <a:r>
              <a:rPr lang="en-US" altLang="ja-JP" dirty="0"/>
              <a:t>HCl</a:t>
            </a:r>
          </a:p>
          <a:p>
            <a:pPr marL="457200" lvl="1" indent="0">
              <a:buNone/>
            </a:pPr>
            <a:r>
              <a:rPr kumimoji="1" lang="en-US" altLang="ja-JP" dirty="0"/>
              <a:t>Result: Red color stays at step 1, and does not fade by addition of HCl at step 2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4B7369-A64F-4043-8F7E-D90C612C310B}"/>
              </a:ext>
            </a:extLst>
          </p:cNvPr>
          <p:cNvSpPr txBox="1"/>
          <p:nvPr/>
        </p:nvSpPr>
        <p:spPr>
          <a:xfrm>
            <a:off x="4932040" y="5908629"/>
            <a:ext cx="18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Sorry, no pictures!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4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13D75-158F-E802-6373-6937F00F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RFP denaturation experiment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9FECBE-E6FB-81C1-D6C9-39A1E69E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013"/>
            <a:ext cx="8229600" cy="1439920"/>
          </a:xfrm>
        </p:spPr>
        <p:txBody>
          <a:bodyPr/>
          <a:lstStyle/>
          <a:p>
            <a:r>
              <a:rPr lang="en-US" altLang="ja-JP" dirty="0"/>
              <a:t>Denaturation by heat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Heat at 10</a:t>
            </a:r>
            <a:r>
              <a:rPr lang="en-US" altLang="ja-JP" dirty="0"/>
              <a:t>0⁰C for 2 min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Heat at 80⁰C for 2, 5, 10 or 20 min</a:t>
            </a:r>
          </a:p>
          <a:p>
            <a:pPr lvl="1"/>
            <a:endParaRPr kumimoji="1" lang="ja-JP" altLang="en-US" dirty="0"/>
          </a:p>
        </p:txBody>
      </p:sp>
      <p:pic>
        <p:nvPicPr>
          <p:cNvPr id="5" name="図 4" descr="カウンターの上にある数種類のガラスの瓶&#10;&#10;低い精度で自動的に生成された説明">
            <a:extLst>
              <a:ext uri="{FF2B5EF4-FFF2-40B4-BE49-F238E27FC236}">
                <a16:creationId xmlns:a16="http://schemas.microsoft.com/office/drawing/2014/main" id="{FC232140-EE9F-12CC-A140-514399477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6668"/>
          <a:stretch/>
        </p:blipFill>
        <p:spPr>
          <a:xfrm>
            <a:off x="899592" y="3068960"/>
            <a:ext cx="2880000" cy="1439920"/>
          </a:xfrm>
          <a:prstGeom prst="rect">
            <a:avLst/>
          </a:prstGeom>
        </p:spPr>
      </p:pic>
      <p:pic>
        <p:nvPicPr>
          <p:cNvPr id="7" name="図 6" descr="台の上においてあるボトル&#10;&#10;低い精度で自動的に生成された説明">
            <a:extLst>
              <a:ext uri="{FF2B5EF4-FFF2-40B4-BE49-F238E27FC236}">
                <a16:creationId xmlns:a16="http://schemas.microsoft.com/office/drawing/2014/main" id="{55EB8F33-B9E2-23EA-5C19-96442ACB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6668"/>
          <a:stretch/>
        </p:blipFill>
        <p:spPr>
          <a:xfrm>
            <a:off x="899592" y="4686243"/>
            <a:ext cx="2880000" cy="143992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9BF12E-2DDB-A094-53EA-3ABFE1DFB717}"/>
              </a:ext>
            </a:extLst>
          </p:cNvPr>
          <p:cNvSpPr txBox="1"/>
          <p:nvPr/>
        </p:nvSpPr>
        <p:spPr>
          <a:xfrm rot="16200000">
            <a:off x="1855074" y="2252837"/>
            <a:ext cx="883575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Control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Heat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9D994B-A944-7198-3E14-A119EAA0DF51}"/>
              </a:ext>
            </a:extLst>
          </p:cNvPr>
          <p:cNvSpPr txBox="1"/>
          <p:nvPr/>
        </p:nvSpPr>
        <p:spPr>
          <a:xfrm>
            <a:off x="4303336" y="522153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LED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852529-BEE5-B39C-AC53-1209E080D6AC}"/>
              </a:ext>
            </a:extLst>
          </p:cNvPr>
          <p:cNvSpPr txBox="1"/>
          <p:nvPr/>
        </p:nvSpPr>
        <p:spPr>
          <a:xfrm>
            <a:off x="899592" y="267918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lang="en-US" altLang="ja-JP" dirty="0"/>
              <a:t>0⁰C</a:t>
            </a:r>
            <a:endParaRPr kumimoji="1" lang="ja-JP" altLang="en-US" dirty="0"/>
          </a:p>
        </p:txBody>
      </p:sp>
      <p:pic>
        <p:nvPicPr>
          <p:cNvPr id="12" name="図 11" descr="カウンターに置いている数々の瓶&#10;&#10;中程度の精度で自動的に生成された説明">
            <a:extLst>
              <a:ext uri="{FF2B5EF4-FFF2-40B4-BE49-F238E27FC236}">
                <a16:creationId xmlns:a16="http://schemas.microsoft.com/office/drawing/2014/main" id="{0B753458-0BDC-E040-F1EB-1872551E4F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15722"/>
          <a:stretch/>
        </p:blipFill>
        <p:spPr>
          <a:xfrm>
            <a:off x="5364408" y="3048514"/>
            <a:ext cx="2880000" cy="1480812"/>
          </a:xfrm>
          <a:prstGeom prst="rect">
            <a:avLst/>
          </a:prstGeom>
        </p:spPr>
      </p:pic>
      <p:pic>
        <p:nvPicPr>
          <p:cNvPr id="14" name="図 13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E3A7F060-CE8C-A361-BBC7-8DBEAE875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6668"/>
          <a:stretch/>
        </p:blipFill>
        <p:spPr>
          <a:xfrm>
            <a:off x="5364408" y="4686243"/>
            <a:ext cx="2880000" cy="143992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8E5874-7762-3FC2-21F7-94BB4CE4D1C4}"/>
              </a:ext>
            </a:extLst>
          </p:cNvPr>
          <p:cNvSpPr txBox="1"/>
          <p:nvPr/>
        </p:nvSpPr>
        <p:spPr>
          <a:xfrm>
            <a:off x="5364408" y="268353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80⁰C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612DAC-DCC7-25A2-51C2-6F7D8C906C6C}"/>
              </a:ext>
            </a:extLst>
          </p:cNvPr>
          <p:cNvSpPr txBox="1"/>
          <p:nvPr/>
        </p:nvSpPr>
        <p:spPr>
          <a:xfrm>
            <a:off x="6174737" y="267918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   2   5  10  20 min</a:t>
            </a:r>
            <a:endParaRPr kumimoji="1" lang="ja-JP" altLang="en-US" dirty="0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AEA7ED0D-E81A-B036-BDFE-1EABECDD294A}"/>
              </a:ext>
            </a:extLst>
          </p:cNvPr>
          <p:cNvSpPr/>
          <p:nvPr/>
        </p:nvSpPr>
        <p:spPr>
          <a:xfrm flipH="1" flipV="1">
            <a:off x="2432492" y="5766131"/>
            <a:ext cx="180000" cy="1800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C700DA3F-14D8-29C4-4225-2FAC60B040C5}"/>
              </a:ext>
            </a:extLst>
          </p:cNvPr>
          <p:cNvSpPr/>
          <p:nvPr/>
        </p:nvSpPr>
        <p:spPr>
          <a:xfrm flipH="1" flipV="1">
            <a:off x="7668344" y="5735953"/>
            <a:ext cx="180000" cy="1800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94CE88-F071-1997-2150-9791FEED144F}"/>
              </a:ext>
            </a:extLst>
          </p:cNvPr>
          <p:cNvSpPr txBox="1"/>
          <p:nvPr/>
        </p:nvSpPr>
        <p:spPr>
          <a:xfrm>
            <a:off x="6374084" y="5735953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p</a:t>
            </a:r>
            <a:r>
              <a:rPr kumimoji="1" lang="en-US" altLang="ja-JP" sz="1200" dirty="0">
                <a:solidFill>
                  <a:schemeClr val="bg1"/>
                </a:solidFill>
              </a:rPr>
              <a:t>artially denatured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001D52-0FE4-8B0F-89E4-1627CF81AFC6}"/>
              </a:ext>
            </a:extLst>
          </p:cNvPr>
          <p:cNvSpPr txBox="1"/>
          <p:nvPr/>
        </p:nvSpPr>
        <p:spPr>
          <a:xfrm>
            <a:off x="5841859" y="1125490"/>
            <a:ext cx="2843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Let’s t</a:t>
            </a:r>
            <a:r>
              <a:rPr kumimoji="1" lang="en-US" altLang="ja-JP" sz="1600" dirty="0"/>
              <a:t>alk abou</a:t>
            </a:r>
            <a:r>
              <a:rPr lang="en-US" altLang="ja-JP" sz="1600" dirty="0"/>
              <a:t>t boiled egg</a:t>
            </a:r>
          </a:p>
          <a:p>
            <a:r>
              <a:rPr lang="en-US" altLang="ja-JP" sz="1600" dirty="0"/>
              <a:t>(How do temp and time affect?)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64B945-5E50-222C-F834-87F5EC33A74D}"/>
              </a:ext>
            </a:extLst>
          </p:cNvPr>
          <p:cNvSpPr txBox="1"/>
          <p:nvPr/>
        </p:nvSpPr>
        <p:spPr>
          <a:xfrm>
            <a:off x="2105679" y="5874452"/>
            <a:ext cx="833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denatured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13D75-158F-E802-6373-6937F00F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RFP solution vs. suspension experiment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9FECBE-E6FB-81C1-D6C9-39A1E69E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7028"/>
            <a:ext cx="8229600" cy="1767916"/>
          </a:xfrm>
        </p:spPr>
        <p:txBody>
          <a:bodyPr/>
          <a:lstStyle/>
          <a:p>
            <a:r>
              <a:rPr lang="en-US" altLang="ja-JP" dirty="0"/>
              <a:t>Add reagent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Distilled water				</a:t>
            </a:r>
            <a:r>
              <a:rPr kumimoji="1" lang="en-US" altLang="ja-JP" dirty="0"/>
              <a:t>100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Saturated ammonium sulfate (NH₄)₂SO₄</a:t>
            </a:r>
            <a:r>
              <a:rPr kumimoji="1" lang="en-US" altLang="ja-JP" dirty="0"/>
              <a:t>	100 </a:t>
            </a:r>
            <a:r>
              <a:rPr kumimoji="1" lang="el-GR" altLang="ja-JP" dirty="0"/>
              <a:t>μ</a:t>
            </a:r>
            <a:r>
              <a:rPr kumimoji="1" lang="en-US" altLang="ja-JP" dirty="0"/>
              <a:t>L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E68A49-5E54-9581-7E35-4D10E1571231}"/>
              </a:ext>
            </a:extLst>
          </p:cNvPr>
          <p:cNvSpPr txBox="1"/>
          <p:nvPr/>
        </p:nvSpPr>
        <p:spPr>
          <a:xfrm>
            <a:off x="0" y="717176"/>
            <a:ext cx="671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You can do this experiment if you have a centrifuge (10,000 </a:t>
            </a:r>
            <a:r>
              <a:rPr kumimoji="1" lang="en-US" altLang="ja-JP" dirty="0" err="1"/>
              <a:t>xg</a:t>
            </a:r>
            <a:r>
              <a:rPr kumimoji="1" lang="en-US" altLang="ja-JP" dirty="0"/>
              <a:t>, 3 min)</a:t>
            </a:r>
            <a:endParaRPr kumimoji="1" lang="ja-JP" altLang="en-US" dirty="0"/>
          </a:p>
        </p:txBody>
      </p:sp>
      <p:pic>
        <p:nvPicPr>
          <p:cNvPr id="13" name="図 12" descr="カウンターの上に置かれたボトル&#10;&#10;中程度の精度で自動的に生成された説明">
            <a:extLst>
              <a:ext uri="{FF2B5EF4-FFF2-40B4-BE49-F238E27FC236}">
                <a16:creationId xmlns:a16="http://schemas.microsoft.com/office/drawing/2014/main" id="{A56ABBE6-0484-1B0D-E23B-77ED7D428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8" b="16810"/>
          <a:stretch/>
        </p:blipFill>
        <p:spPr>
          <a:xfrm>
            <a:off x="827584" y="3093304"/>
            <a:ext cx="2880000" cy="1439920"/>
          </a:xfrm>
          <a:prstGeom prst="rect">
            <a:avLst/>
          </a:prstGeom>
        </p:spPr>
      </p:pic>
      <p:pic>
        <p:nvPicPr>
          <p:cNvPr id="18" name="図 17" descr="屋内, カウンター, テーブル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ADB04DC5-F9AC-DE16-1C5D-3E3ADB2BA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6668"/>
          <a:stretch/>
        </p:blipFill>
        <p:spPr>
          <a:xfrm>
            <a:off x="5436416" y="3093304"/>
            <a:ext cx="2880000" cy="1439920"/>
          </a:xfrm>
          <a:prstGeom prst="rect">
            <a:avLst/>
          </a:prstGeom>
        </p:spPr>
      </p:pic>
      <p:pic>
        <p:nvPicPr>
          <p:cNvPr id="20" name="図 19" descr="座る, テーブル, 食品 が含まれている画像&#10;&#10;自動的に生成された説明">
            <a:extLst>
              <a:ext uri="{FF2B5EF4-FFF2-40B4-BE49-F238E27FC236}">
                <a16:creationId xmlns:a16="http://schemas.microsoft.com/office/drawing/2014/main" id="{9F4EE0E3-B098-7830-0A5F-639747D5D5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6668"/>
          <a:stretch/>
        </p:blipFill>
        <p:spPr>
          <a:xfrm>
            <a:off x="827584" y="4646804"/>
            <a:ext cx="2880000" cy="1439920"/>
          </a:xfrm>
          <a:prstGeom prst="rect">
            <a:avLst/>
          </a:prstGeom>
        </p:spPr>
      </p:pic>
      <p:pic>
        <p:nvPicPr>
          <p:cNvPr id="22" name="図 21" descr="座る, テーブル, 食品 が含まれている画像&#10;&#10;自動的に生成された説明">
            <a:extLst>
              <a:ext uri="{FF2B5EF4-FFF2-40B4-BE49-F238E27FC236}">
                <a16:creationId xmlns:a16="http://schemas.microsoft.com/office/drawing/2014/main" id="{9748C23D-47BA-2F53-530C-F2A8DCF82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3"/>
          <a:stretch/>
        </p:blipFill>
        <p:spPr>
          <a:xfrm>
            <a:off x="5436416" y="4646804"/>
            <a:ext cx="2880000" cy="14372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8EE468-A428-2F14-97F7-B5FBCB15F147}"/>
              </a:ext>
            </a:extLst>
          </p:cNvPr>
          <p:cNvSpPr txBox="1"/>
          <p:nvPr/>
        </p:nvSpPr>
        <p:spPr>
          <a:xfrm>
            <a:off x="1178599" y="2504200"/>
            <a:ext cx="217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Before centrifugation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C6BAEF-D669-578D-516A-8A1E842C0D41}"/>
              </a:ext>
            </a:extLst>
          </p:cNvPr>
          <p:cNvSpPr txBox="1"/>
          <p:nvPr/>
        </p:nvSpPr>
        <p:spPr>
          <a:xfrm>
            <a:off x="5868144" y="2504200"/>
            <a:ext cx="203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After centrifugation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24C9A2E-F190-96B1-2076-3AAF5335CB21}"/>
              </a:ext>
            </a:extLst>
          </p:cNvPr>
          <p:cNvSpPr txBox="1"/>
          <p:nvPr/>
        </p:nvSpPr>
        <p:spPr>
          <a:xfrm>
            <a:off x="1795979" y="27594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1     2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89BD1DB-810A-70D6-E91B-6053C4346249}"/>
              </a:ext>
            </a:extLst>
          </p:cNvPr>
          <p:cNvSpPr txBox="1"/>
          <p:nvPr/>
        </p:nvSpPr>
        <p:spPr>
          <a:xfrm>
            <a:off x="6372354" y="275671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1     2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7BB575-0F19-4A11-030F-F0893E7BF8E6}"/>
              </a:ext>
            </a:extLst>
          </p:cNvPr>
          <p:cNvSpPr txBox="1"/>
          <p:nvPr/>
        </p:nvSpPr>
        <p:spPr>
          <a:xfrm>
            <a:off x="1049204" y="6084004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Difference not apparent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E377D67-2C77-5D05-663E-AED0D28AD842}"/>
              </a:ext>
            </a:extLst>
          </p:cNvPr>
          <p:cNvSpPr txBox="1"/>
          <p:nvPr/>
        </p:nvSpPr>
        <p:spPr>
          <a:xfrm>
            <a:off x="5831501" y="6084004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Precipitated but still red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8458810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ユーザー定義 1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Goto Y</Template>
  <TotalTime>27193</TotalTime>
  <Words>336</Words>
  <Application>Microsoft Office PowerPoint</Application>
  <PresentationFormat>画面に合わせる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AR丸ゴシック体M</vt:lpstr>
      <vt:lpstr>Arial</vt:lpstr>
      <vt:lpstr>Calibri</vt:lpstr>
      <vt:lpstr>BODY</vt:lpstr>
      <vt:lpstr>Purified RFP</vt:lpstr>
      <vt:lpstr>Fluorescent proteins have beautiful shapes</vt:lpstr>
      <vt:lpstr>RFP denaturation experiment</vt:lpstr>
      <vt:lpstr>RFP denaturation experiment</vt:lpstr>
      <vt:lpstr>RFP denaturation experiment</vt:lpstr>
      <vt:lpstr>RFP denaturation experiment</vt:lpstr>
      <vt:lpstr>RFP solution vs. suspension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Yasuyuki Goto</dc:creator>
  <cp:lastModifiedBy>後藤 康之</cp:lastModifiedBy>
  <cp:revision>1464</cp:revision>
  <cp:lastPrinted>2021-04-09T10:22:31Z</cp:lastPrinted>
  <dcterms:created xsi:type="dcterms:W3CDTF">2013-04-08T23:24:13Z</dcterms:created>
  <dcterms:modified xsi:type="dcterms:W3CDTF">2022-09-16T07:07:12Z</dcterms:modified>
</cp:coreProperties>
</file>